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0" r:id="rId1"/>
  </p:sldMasterIdLst>
  <p:notesMasterIdLst>
    <p:notesMasterId r:id="rId30"/>
  </p:notesMasterIdLst>
  <p:handoutMasterIdLst>
    <p:handoutMasterId r:id="rId31"/>
  </p:handoutMasterIdLst>
  <p:sldIdLst>
    <p:sldId id="256" r:id="rId2"/>
    <p:sldId id="292" r:id="rId3"/>
    <p:sldId id="257" r:id="rId4"/>
    <p:sldId id="293" r:id="rId5"/>
    <p:sldId id="258" r:id="rId6"/>
    <p:sldId id="294" r:id="rId7"/>
    <p:sldId id="302" r:id="rId8"/>
    <p:sldId id="303" r:id="rId9"/>
    <p:sldId id="304" r:id="rId10"/>
    <p:sldId id="301" r:id="rId11"/>
    <p:sldId id="260" r:id="rId12"/>
    <p:sldId id="305" r:id="rId13"/>
    <p:sldId id="307" r:id="rId14"/>
    <p:sldId id="309" r:id="rId15"/>
    <p:sldId id="310" r:id="rId16"/>
    <p:sldId id="311" r:id="rId17"/>
    <p:sldId id="318" r:id="rId18"/>
    <p:sldId id="313" r:id="rId19"/>
    <p:sldId id="314" r:id="rId20"/>
    <p:sldId id="312" r:id="rId21"/>
    <p:sldId id="317" r:id="rId22"/>
    <p:sldId id="264" r:id="rId23"/>
    <p:sldId id="266" r:id="rId24"/>
    <p:sldId id="267" r:id="rId25"/>
    <p:sldId id="268" r:id="rId26"/>
    <p:sldId id="269" r:id="rId27"/>
    <p:sldId id="315" r:id="rId28"/>
    <p:sldId id="316" r:id="rId29"/>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Tahoma" pitchFamily="34" charset="0"/>
        <a:ea typeface="+mn-ea"/>
        <a:cs typeface="+mn-cs"/>
      </a:defRPr>
    </a:lvl1pPr>
    <a:lvl2pPr marL="457200" algn="l" rtl="0" eaLnBrk="0" fontAlgn="base" hangingPunct="0">
      <a:spcBef>
        <a:spcPct val="0"/>
      </a:spcBef>
      <a:spcAft>
        <a:spcPct val="0"/>
      </a:spcAft>
      <a:defRPr kern="1200">
        <a:solidFill>
          <a:schemeClr val="tx1"/>
        </a:solidFill>
        <a:latin typeface="Tahoma" pitchFamily="34" charset="0"/>
        <a:ea typeface="+mn-ea"/>
        <a:cs typeface="+mn-cs"/>
      </a:defRPr>
    </a:lvl2pPr>
    <a:lvl3pPr marL="914400" algn="l" rtl="0" eaLnBrk="0" fontAlgn="base" hangingPunct="0">
      <a:spcBef>
        <a:spcPct val="0"/>
      </a:spcBef>
      <a:spcAft>
        <a:spcPct val="0"/>
      </a:spcAft>
      <a:defRPr kern="1200">
        <a:solidFill>
          <a:schemeClr val="tx1"/>
        </a:solidFill>
        <a:latin typeface="Tahoma" pitchFamily="34" charset="0"/>
        <a:ea typeface="+mn-ea"/>
        <a:cs typeface="+mn-cs"/>
      </a:defRPr>
    </a:lvl3pPr>
    <a:lvl4pPr marL="1371600" algn="l" rtl="0" eaLnBrk="0" fontAlgn="base" hangingPunct="0">
      <a:spcBef>
        <a:spcPct val="0"/>
      </a:spcBef>
      <a:spcAft>
        <a:spcPct val="0"/>
      </a:spcAft>
      <a:defRPr kern="1200">
        <a:solidFill>
          <a:schemeClr val="tx1"/>
        </a:solidFill>
        <a:latin typeface="Tahoma" pitchFamily="34" charset="0"/>
        <a:ea typeface="+mn-ea"/>
        <a:cs typeface="+mn-cs"/>
      </a:defRPr>
    </a:lvl4pPr>
    <a:lvl5pPr marL="1828800" algn="l" rtl="0" eaLnBrk="0" fontAlgn="base" hangingPunct="0">
      <a:spcBef>
        <a:spcPct val="0"/>
      </a:spcBef>
      <a:spcAft>
        <a:spcPct val="0"/>
      </a:spcAft>
      <a:defRPr kern="1200">
        <a:solidFill>
          <a:schemeClr val="tx1"/>
        </a:solidFill>
        <a:latin typeface="Tahoma" pitchFamily="34" charset="0"/>
        <a:ea typeface="+mn-ea"/>
        <a:cs typeface="+mn-cs"/>
      </a:defRPr>
    </a:lvl5pPr>
    <a:lvl6pPr marL="2286000" algn="l" defTabSz="914400" rtl="0" eaLnBrk="1" latinLnBrk="0" hangingPunct="1">
      <a:defRPr kern="1200">
        <a:solidFill>
          <a:schemeClr val="tx1"/>
        </a:solidFill>
        <a:latin typeface="Tahoma" pitchFamily="34" charset="0"/>
        <a:ea typeface="+mn-ea"/>
        <a:cs typeface="+mn-cs"/>
      </a:defRPr>
    </a:lvl6pPr>
    <a:lvl7pPr marL="2743200" algn="l" defTabSz="914400" rtl="0" eaLnBrk="1" latinLnBrk="0" hangingPunct="1">
      <a:defRPr kern="1200">
        <a:solidFill>
          <a:schemeClr val="tx1"/>
        </a:solidFill>
        <a:latin typeface="Tahoma" pitchFamily="34" charset="0"/>
        <a:ea typeface="+mn-ea"/>
        <a:cs typeface="+mn-cs"/>
      </a:defRPr>
    </a:lvl7pPr>
    <a:lvl8pPr marL="3200400" algn="l" defTabSz="914400" rtl="0" eaLnBrk="1" latinLnBrk="0" hangingPunct="1">
      <a:defRPr kern="1200">
        <a:solidFill>
          <a:schemeClr val="tx1"/>
        </a:solidFill>
        <a:latin typeface="Tahoma" pitchFamily="34" charset="0"/>
        <a:ea typeface="+mn-ea"/>
        <a:cs typeface="+mn-cs"/>
      </a:defRPr>
    </a:lvl8pPr>
    <a:lvl9pPr marL="3657600" algn="l" defTabSz="914400" rtl="0" eaLnBrk="1" latinLnBrk="0" hangingPunct="1">
      <a:defRPr kern="1200">
        <a:solidFill>
          <a:schemeClr val="tx1"/>
        </a:solidFill>
        <a:latin typeface="Tahom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819" autoAdjust="0"/>
    <p:restoredTop sz="92687" autoAdjust="0"/>
  </p:normalViewPr>
  <p:slideViewPr>
    <p:cSldViewPr>
      <p:cViewPr varScale="1">
        <p:scale>
          <a:sx n="116" d="100"/>
          <a:sy n="116" d="100"/>
        </p:scale>
        <p:origin x="1512"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CCE6FA2-A7FA-7A4C-915B-75600BE904C8}" type="doc">
      <dgm:prSet loTypeId="urn:microsoft.com/office/officeart/2005/8/layout/hierarchy1" loCatId="" qsTypeId="urn:microsoft.com/office/officeart/2005/8/quickstyle/simple1" qsCatId="simple" csTypeId="urn:microsoft.com/office/officeart/2005/8/colors/accent1_2" csCatId="accent1" phldr="1"/>
      <dgm:spPr/>
      <dgm:t>
        <a:bodyPr/>
        <a:lstStyle/>
        <a:p>
          <a:endParaRPr lang="en-US"/>
        </a:p>
      </dgm:t>
    </dgm:pt>
    <dgm:pt modelId="{0C4D5032-334F-FD4A-92FB-176CA315828C}">
      <dgm:prSet phldrT="[Text]"/>
      <dgm:spPr/>
      <dgm:t>
        <a:bodyPr/>
        <a:lstStyle/>
        <a:p>
          <a:r>
            <a:rPr lang="en-US" dirty="0"/>
            <a:t>Barrier Options</a:t>
          </a:r>
        </a:p>
      </dgm:t>
    </dgm:pt>
    <dgm:pt modelId="{66ADBBF3-1343-4A48-8A45-A8204E62F6A5}" type="parTrans" cxnId="{3A281872-55B3-344D-960B-44B7737D4574}">
      <dgm:prSet/>
      <dgm:spPr/>
      <dgm:t>
        <a:bodyPr/>
        <a:lstStyle/>
        <a:p>
          <a:endParaRPr lang="en-US"/>
        </a:p>
      </dgm:t>
    </dgm:pt>
    <dgm:pt modelId="{E98D2849-FA72-CA49-B8FF-B34ECB439B81}" type="sibTrans" cxnId="{3A281872-55B3-344D-960B-44B7737D4574}">
      <dgm:prSet/>
      <dgm:spPr/>
      <dgm:t>
        <a:bodyPr/>
        <a:lstStyle/>
        <a:p>
          <a:endParaRPr lang="en-US"/>
        </a:p>
      </dgm:t>
    </dgm:pt>
    <dgm:pt modelId="{70D07856-F688-7245-93F3-92A9DDA5793E}">
      <dgm:prSet phldrT="[Text]"/>
      <dgm:spPr/>
      <dgm:t>
        <a:bodyPr/>
        <a:lstStyle/>
        <a:p>
          <a:r>
            <a:rPr lang="en-US" dirty="0"/>
            <a:t>Call</a:t>
          </a:r>
        </a:p>
      </dgm:t>
    </dgm:pt>
    <dgm:pt modelId="{8E6BEB53-9A39-7D4E-991B-6F863965D2D9}" type="parTrans" cxnId="{F1291686-261A-F54A-ACE7-A62A5B78DDBE}">
      <dgm:prSet/>
      <dgm:spPr/>
      <dgm:t>
        <a:bodyPr/>
        <a:lstStyle/>
        <a:p>
          <a:endParaRPr lang="en-US"/>
        </a:p>
      </dgm:t>
    </dgm:pt>
    <dgm:pt modelId="{8CB01487-8C5B-F944-977B-645470D9AC8F}" type="sibTrans" cxnId="{F1291686-261A-F54A-ACE7-A62A5B78DDBE}">
      <dgm:prSet/>
      <dgm:spPr/>
      <dgm:t>
        <a:bodyPr/>
        <a:lstStyle/>
        <a:p>
          <a:endParaRPr lang="en-US"/>
        </a:p>
      </dgm:t>
    </dgm:pt>
    <dgm:pt modelId="{00100657-0419-E44E-9E28-CD748D0C5363}">
      <dgm:prSet phldrT="[Text]"/>
      <dgm:spPr/>
      <dgm:t>
        <a:bodyPr/>
        <a:lstStyle/>
        <a:p>
          <a:r>
            <a:rPr lang="en-US" dirty="0"/>
            <a:t>Knock Out</a:t>
          </a:r>
        </a:p>
      </dgm:t>
    </dgm:pt>
    <dgm:pt modelId="{006F8A5B-0995-994A-8B2C-FBC210087853}" type="parTrans" cxnId="{C1529E01-51A5-ED4A-9003-DE9E3FF7DAC2}">
      <dgm:prSet/>
      <dgm:spPr/>
      <dgm:t>
        <a:bodyPr/>
        <a:lstStyle/>
        <a:p>
          <a:endParaRPr lang="en-US"/>
        </a:p>
      </dgm:t>
    </dgm:pt>
    <dgm:pt modelId="{43755990-5721-B348-8DD2-4E373B73ECEB}" type="sibTrans" cxnId="{C1529E01-51A5-ED4A-9003-DE9E3FF7DAC2}">
      <dgm:prSet/>
      <dgm:spPr/>
      <dgm:t>
        <a:bodyPr/>
        <a:lstStyle/>
        <a:p>
          <a:endParaRPr lang="en-US"/>
        </a:p>
      </dgm:t>
    </dgm:pt>
    <dgm:pt modelId="{5089161C-CEED-304A-8E0F-D249706D21AB}">
      <dgm:prSet/>
      <dgm:spPr/>
      <dgm:t>
        <a:bodyPr/>
        <a:lstStyle/>
        <a:p>
          <a:r>
            <a:rPr lang="en-US" dirty="0"/>
            <a:t>Put</a:t>
          </a:r>
        </a:p>
      </dgm:t>
    </dgm:pt>
    <dgm:pt modelId="{98526B9E-D22E-4D48-97F0-9716F2687F61}" type="parTrans" cxnId="{6D4F6ADC-D176-9743-AA4B-D5531714D969}">
      <dgm:prSet/>
      <dgm:spPr/>
      <dgm:t>
        <a:bodyPr/>
        <a:lstStyle/>
        <a:p>
          <a:endParaRPr lang="en-US"/>
        </a:p>
      </dgm:t>
    </dgm:pt>
    <dgm:pt modelId="{BBFD9361-814A-3940-BFE8-9D531B3F7CF1}" type="sibTrans" cxnId="{6D4F6ADC-D176-9743-AA4B-D5531714D969}">
      <dgm:prSet/>
      <dgm:spPr/>
      <dgm:t>
        <a:bodyPr/>
        <a:lstStyle/>
        <a:p>
          <a:endParaRPr lang="en-US"/>
        </a:p>
      </dgm:t>
    </dgm:pt>
    <dgm:pt modelId="{E8EC899F-38CE-BB4B-BB7F-D13CB71A2CF4}">
      <dgm:prSet/>
      <dgm:spPr/>
      <dgm:t>
        <a:bodyPr/>
        <a:lstStyle/>
        <a:p>
          <a:r>
            <a:rPr lang="en-US" dirty="0"/>
            <a:t>Knock In</a:t>
          </a:r>
        </a:p>
      </dgm:t>
    </dgm:pt>
    <dgm:pt modelId="{9FA4A488-CCB3-884F-B4FC-9ACDA7623278}" type="parTrans" cxnId="{4A05D6B0-388F-5F49-B7C4-5E5CD9B8F96A}">
      <dgm:prSet/>
      <dgm:spPr/>
      <dgm:t>
        <a:bodyPr/>
        <a:lstStyle/>
        <a:p>
          <a:endParaRPr lang="en-US"/>
        </a:p>
      </dgm:t>
    </dgm:pt>
    <dgm:pt modelId="{1A279C0E-BD21-0641-A27D-15A82F8DB11A}" type="sibTrans" cxnId="{4A05D6B0-388F-5F49-B7C4-5E5CD9B8F96A}">
      <dgm:prSet/>
      <dgm:spPr/>
      <dgm:t>
        <a:bodyPr/>
        <a:lstStyle/>
        <a:p>
          <a:endParaRPr lang="en-US"/>
        </a:p>
      </dgm:t>
    </dgm:pt>
    <dgm:pt modelId="{A5D6BE7E-87FA-1F45-A222-E9C51E02D54C}">
      <dgm:prSet/>
      <dgm:spPr/>
      <dgm:t>
        <a:bodyPr/>
        <a:lstStyle/>
        <a:p>
          <a:r>
            <a:rPr lang="en-US" dirty="0"/>
            <a:t>Knock Out</a:t>
          </a:r>
        </a:p>
      </dgm:t>
    </dgm:pt>
    <dgm:pt modelId="{66C18876-2D76-FA47-BB79-F47B07819CB2}" type="parTrans" cxnId="{F30C6D83-9913-3646-8424-4D01DD89883B}">
      <dgm:prSet/>
      <dgm:spPr/>
      <dgm:t>
        <a:bodyPr/>
        <a:lstStyle/>
        <a:p>
          <a:endParaRPr lang="en-US"/>
        </a:p>
      </dgm:t>
    </dgm:pt>
    <dgm:pt modelId="{1ECB5344-5363-9841-9522-3F60E3E1DCC3}" type="sibTrans" cxnId="{F30C6D83-9913-3646-8424-4D01DD89883B}">
      <dgm:prSet/>
      <dgm:spPr/>
      <dgm:t>
        <a:bodyPr/>
        <a:lstStyle/>
        <a:p>
          <a:endParaRPr lang="en-US"/>
        </a:p>
      </dgm:t>
    </dgm:pt>
    <dgm:pt modelId="{F09D6764-4C4A-DF41-B888-DD5754C80A37}">
      <dgm:prSet/>
      <dgm:spPr/>
      <dgm:t>
        <a:bodyPr/>
        <a:lstStyle/>
        <a:p>
          <a:r>
            <a:rPr lang="en-US" dirty="0"/>
            <a:t>Up and Out Put</a:t>
          </a:r>
        </a:p>
      </dgm:t>
    </dgm:pt>
    <dgm:pt modelId="{E28EAF57-5E54-3C46-8DC6-E9F4AD562742}" type="parTrans" cxnId="{E3036185-81B7-EF4D-94E7-59E45409F7F7}">
      <dgm:prSet/>
      <dgm:spPr/>
      <dgm:t>
        <a:bodyPr/>
        <a:lstStyle/>
        <a:p>
          <a:endParaRPr lang="en-US"/>
        </a:p>
      </dgm:t>
    </dgm:pt>
    <dgm:pt modelId="{E7D41B91-2945-5F49-8126-697A527D5B38}" type="sibTrans" cxnId="{E3036185-81B7-EF4D-94E7-59E45409F7F7}">
      <dgm:prSet/>
      <dgm:spPr/>
      <dgm:t>
        <a:bodyPr/>
        <a:lstStyle/>
        <a:p>
          <a:endParaRPr lang="en-US"/>
        </a:p>
      </dgm:t>
    </dgm:pt>
    <dgm:pt modelId="{ED1DF18C-9C55-2D43-AB2E-DFB7A6285AEF}">
      <dgm:prSet/>
      <dgm:spPr/>
      <dgm:t>
        <a:bodyPr/>
        <a:lstStyle/>
        <a:p>
          <a:r>
            <a:rPr lang="en-US" dirty="0"/>
            <a:t>Down and Out Put</a:t>
          </a:r>
        </a:p>
      </dgm:t>
    </dgm:pt>
    <dgm:pt modelId="{5488EAF6-0AD5-E745-AEF5-F790A4A4A378}" type="parTrans" cxnId="{81E396B1-84CE-7D4A-9792-78C2C4A15999}">
      <dgm:prSet/>
      <dgm:spPr/>
      <dgm:t>
        <a:bodyPr/>
        <a:lstStyle/>
        <a:p>
          <a:endParaRPr lang="en-US"/>
        </a:p>
      </dgm:t>
    </dgm:pt>
    <dgm:pt modelId="{3B5DED82-BE29-4747-B82E-D6B452353456}" type="sibTrans" cxnId="{81E396B1-84CE-7D4A-9792-78C2C4A15999}">
      <dgm:prSet/>
      <dgm:spPr/>
      <dgm:t>
        <a:bodyPr/>
        <a:lstStyle/>
        <a:p>
          <a:endParaRPr lang="en-US"/>
        </a:p>
      </dgm:t>
    </dgm:pt>
    <dgm:pt modelId="{857BA4C3-A07A-FD40-818D-B92162F7346C}">
      <dgm:prSet/>
      <dgm:spPr/>
      <dgm:t>
        <a:bodyPr/>
        <a:lstStyle/>
        <a:p>
          <a:r>
            <a:rPr lang="en-US" dirty="0"/>
            <a:t>Knock In</a:t>
          </a:r>
        </a:p>
      </dgm:t>
    </dgm:pt>
    <dgm:pt modelId="{295FA12C-5089-8249-9495-A936BDC1E5D4}" type="parTrans" cxnId="{0FED0BAB-B5FE-7F43-9882-820600342545}">
      <dgm:prSet/>
      <dgm:spPr/>
      <dgm:t>
        <a:bodyPr/>
        <a:lstStyle/>
        <a:p>
          <a:endParaRPr lang="en-US"/>
        </a:p>
      </dgm:t>
    </dgm:pt>
    <dgm:pt modelId="{7CCACEAC-69E6-1F4E-8C16-61282B1E032B}" type="sibTrans" cxnId="{0FED0BAB-B5FE-7F43-9882-820600342545}">
      <dgm:prSet/>
      <dgm:spPr/>
      <dgm:t>
        <a:bodyPr/>
        <a:lstStyle/>
        <a:p>
          <a:endParaRPr lang="en-US"/>
        </a:p>
      </dgm:t>
    </dgm:pt>
    <dgm:pt modelId="{C8614750-D398-6944-9ACF-E46ECB8D710B}">
      <dgm:prSet/>
      <dgm:spPr/>
      <dgm:t>
        <a:bodyPr/>
        <a:lstStyle/>
        <a:p>
          <a:r>
            <a:rPr lang="en-US" dirty="0"/>
            <a:t>Up and In Call</a:t>
          </a:r>
        </a:p>
      </dgm:t>
    </dgm:pt>
    <dgm:pt modelId="{040ED8A1-B04E-574E-8159-789E1674AD1A}" type="parTrans" cxnId="{9DC7A9DC-1DA8-0C4C-BE10-8A3A7FC252BF}">
      <dgm:prSet/>
      <dgm:spPr/>
      <dgm:t>
        <a:bodyPr/>
        <a:lstStyle/>
        <a:p>
          <a:endParaRPr lang="en-US"/>
        </a:p>
      </dgm:t>
    </dgm:pt>
    <dgm:pt modelId="{F360EE95-7078-FC48-B950-39325BFB3EA4}" type="sibTrans" cxnId="{9DC7A9DC-1DA8-0C4C-BE10-8A3A7FC252BF}">
      <dgm:prSet/>
      <dgm:spPr/>
      <dgm:t>
        <a:bodyPr/>
        <a:lstStyle/>
        <a:p>
          <a:endParaRPr lang="en-US"/>
        </a:p>
      </dgm:t>
    </dgm:pt>
    <dgm:pt modelId="{23E9586E-9F4A-2447-85D4-2AF411B55707}">
      <dgm:prSet/>
      <dgm:spPr/>
      <dgm:t>
        <a:bodyPr/>
        <a:lstStyle/>
        <a:p>
          <a:r>
            <a:rPr lang="en-US" dirty="0"/>
            <a:t>Down and In Call</a:t>
          </a:r>
        </a:p>
      </dgm:t>
    </dgm:pt>
    <dgm:pt modelId="{2931485D-84BC-D743-B806-F476387CB238}" type="parTrans" cxnId="{A2090C41-17C8-3C42-8AF0-EF2231E87B0F}">
      <dgm:prSet/>
      <dgm:spPr/>
      <dgm:t>
        <a:bodyPr/>
        <a:lstStyle/>
        <a:p>
          <a:endParaRPr lang="en-US"/>
        </a:p>
      </dgm:t>
    </dgm:pt>
    <dgm:pt modelId="{64C8B6DC-33EF-FB4E-A046-538475870B9E}" type="sibTrans" cxnId="{A2090C41-17C8-3C42-8AF0-EF2231E87B0F}">
      <dgm:prSet/>
      <dgm:spPr/>
      <dgm:t>
        <a:bodyPr/>
        <a:lstStyle/>
        <a:p>
          <a:endParaRPr lang="en-US"/>
        </a:p>
      </dgm:t>
    </dgm:pt>
    <dgm:pt modelId="{5C6BD405-6A77-B149-85D8-BAA232F75D28}">
      <dgm:prSet/>
      <dgm:spPr/>
      <dgm:t>
        <a:bodyPr/>
        <a:lstStyle/>
        <a:p>
          <a:r>
            <a:rPr lang="en-US" dirty="0"/>
            <a:t>Up and Out Call</a:t>
          </a:r>
        </a:p>
      </dgm:t>
    </dgm:pt>
    <dgm:pt modelId="{64702446-D695-784C-B023-1A55ECBB763F}" type="parTrans" cxnId="{B7C51A2C-B09B-0040-89B5-F1DB1D143D88}">
      <dgm:prSet/>
      <dgm:spPr/>
      <dgm:t>
        <a:bodyPr/>
        <a:lstStyle/>
        <a:p>
          <a:endParaRPr lang="en-US"/>
        </a:p>
      </dgm:t>
    </dgm:pt>
    <dgm:pt modelId="{095C92B1-AB4B-6445-9641-6D251994B1DD}" type="sibTrans" cxnId="{B7C51A2C-B09B-0040-89B5-F1DB1D143D88}">
      <dgm:prSet/>
      <dgm:spPr/>
      <dgm:t>
        <a:bodyPr/>
        <a:lstStyle/>
        <a:p>
          <a:endParaRPr lang="en-US"/>
        </a:p>
      </dgm:t>
    </dgm:pt>
    <dgm:pt modelId="{A28830BA-4596-C849-88B3-A7B9AAF9383B}">
      <dgm:prSet/>
      <dgm:spPr/>
      <dgm:t>
        <a:bodyPr/>
        <a:lstStyle/>
        <a:p>
          <a:r>
            <a:rPr lang="en-US" dirty="0"/>
            <a:t>Down and Out Call</a:t>
          </a:r>
        </a:p>
      </dgm:t>
    </dgm:pt>
    <dgm:pt modelId="{48AAA26D-D173-0448-9C31-212774657A93}" type="parTrans" cxnId="{F53A25B4-E662-EC45-9EF4-184296716150}">
      <dgm:prSet/>
      <dgm:spPr/>
      <dgm:t>
        <a:bodyPr/>
        <a:lstStyle/>
        <a:p>
          <a:endParaRPr lang="en-US"/>
        </a:p>
      </dgm:t>
    </dgm:pt>
    <dgm:pt modelId="{B440AD37-142C-F349-8363-DE6A9B075847}" type="sibTrans" cxnId="{F53A25B4-E662-EC45-9EF4-184296716150}">
      <dgm:prSet/>
      <dgm:spPr/>
      <dgm:t>
        <a:bodyPr/>
        <a:lstStyle/>
        <a:p>
          <a:endParaRPr lang="en-US"/>
        </a:p>
      </dgm:t>
    </dgm:pt>
    <dgm:pt modelId="{0E73BC0E-0BED-6149-AB27-77CBE67F5D82}">
      <dgm:prSet/>
      <dgm:spPr/>
      <dgm:t>
        <a:bodyPr/>
        <a:lstStyle/>
        <a:p>
          <a:r>
            <a:rPr lang="en-US" dirty="0"/>
            <a:t>Up and In Put</a:t>
          </a:r>
        </a:p>
      </dgm:t>
    </dgm:pt>
    <dgm:pt modelId="{920A09E4-EB26-B948-A8A2-0A002C1B4322}" type="parTrans" cxnId="{FB4E86C0-0BE8-304E-8396-A445744B320B}">
      <dgm:prSet/>
      <dgm:spPr/>
      <dgm:t>
        <a:bodyPr/>
        <a:lstStyle/>
        <a:p>
          <a:endParaRPr lang="en-US"/>
        </a:p>
      </dgm:t>
    </dgm:pt>
    <dgm:pt modelId="{24CC482C-3727-EF49-A23D-7224F413F005}" type="sibTrans" cxnId="{FB4E86C0-0BE8-304E-8396-A445744B320B}">
      <dgm:prSet/>
      <dgm:spPr/>
      <dgm:t>
        <a:bodyPr/>
        <a:lstStyle/>
        <a:p>
          <a:endParaRPr lang="en-US"/>
        </a:p>
      </dgm:t>
    </dgm:pt>
    <dgm:pt modelId="{A7F5300F-6BC1-7E42-B912-A37D1A948F9D}">
      <dgm:prSet/>
      <dgm:spPr/>
      <dgm:t>
        <a:bodyPr/>
        <a:lstStyle/>
        <a:p>
          <a:r>
            <a:rPr lang="en-US" dirty="0"/>
            <a:t>Down and In Put</a:t>
          </a:r>
        </a:p>
      </dgm:t>
    </dgm:pt>
    <dgm:pt modelId="{CFCB5C2A-3A3C-2643-AE74-AF14FE1A25BC}" type="parTrans" cxnId="{CB336EC6-C917-B940-82A4-F9CB20F21E65}">
      <dgm:prSet/>
      <dgm:spPr/>
      <dgm:t>
        <a:bodyPr/>
        <a:lstStyle/>
        <a:p>
          <a:endParaRPr lang="en-US"/>
        </a:p>
      </dgm:t>
    </dgm:pt>
    <dgm:pt modelId="{EF866478-390E-E14B-ADD3-CEE1BD9AAAB8}" type="sibTrans" cxnId="{CB336EC6-C917-B940-82A4-F9CB20F21E65}">
      <dgm:prSet/>
      <dgm:spPr/>
      <dgm:t>
        <a:bodyPr/>
        <a:lstStyle/>
        <a:p>
          <a:endParaRPr lang="en-US"/>
        </a:p>
      </dgm:t>
    </dgm:pt>
    <dgm:pt modelId="{B2F80D47-41DB-EF48-973C-00F09987B58C}" type="pres">
      <dgm:prSet presAssocID="{3CCE6FA2-A7FA-7A4C-915B-75600BE904C8}" presName="hierChild1" presStyleCnt="0">
        <dgm:presLayoutVars>
          <dgm:chPref val="1"/>
          <dgm:dir/>
          <dgm:animOne val="branch"/>
          <dgm:animLvl val="lvl"/>
          <dgm:resizeHandles/>
        </dgm:presLayoutVars>
      </dgm:prSet>
      <dgm:spPr/>
    </dgm:pt>
    <dgm:pt modelId="{D1004AD1-736E-5C45-9C0E-A86737AB52E2}" type="pres">
      <dgm:prSet presAssocID="{0C4D5032-334F-FD4A-92FB-176CA315828C}" presName="hierRoot1" presStyleCnt="0"/>
      <dgm:spPr/>
    </dgm:pt>
    <dgm:pt modelId="{ACFF50FC-8804-2A49-A312-8AD441E8C107}" type="pres">
      <dgm:prSet presAssocID="{0C4D5032-334F-FD4A-92FB-176CA315828C}" presName="composite" presStyleCnt="0"/>
      <dgm:spPr/>
    </dgm:pt>
    <dgm:pt modelId="{7A9786CC-803D-8F4E-A076-6EF95F755428}" type="pres">
      <dgm:prSet presAssocID="{0C4D5032-334F-FD4A-92FB-176CA315828C}" presName="background" presStyleLbl="node0" presStyleIdx="0" presStyleCnt="1"/>
      <dgm:spPr/>
    </dgm:pt>
    <dgm:pt modelId="{0C489E62-6017-244F-85D8-50DD3E0315E3}" type="pres">
      <dgm:prSet presAssocID="{0C4D5032-334F-FD4A-92FB-176CA315828C}" presName="text" presStyleLbl="fgAcc0" presStyleIdx="0" presStyleCnt="1">
        <dgm:presLayoutVars>
          <dgm:chPref val="3"/>
        </dgm:presLayoutVars>
      </dgm:prSet>
      <dgm:spPr/>
    </dgm:pt>
    <dgm:pt modelId="{167780B4-3F66-9945-ADCD-73C79EEB35EF}" type="pres">
      <dgm:prSet presAssocID="{0C4D5032-334F-FD4A-92FB-176CA315828C}" presName="hierChild2" presStyleCnt="0"/>
      <dgm:spPr/>
    </dgm:pt>
    <dgm:pt modelId="{175B44E0-721A-3843-A7D1-7121563E7F4A}" type="pres">
      <dgm:prSet presAssocID="{8E6BEB53-9A39-7D4E-991B-6F863965D2D9}" presName="Name10" presStyleLbl="parChTrans1D2" presStyleIdx="0" presStyleCnt="2"/>
      <dgm:spPr/>
    </dgm:pt>
    <dgm:pt modelId="{C5AF430E-4ECA-4140-8152-FE9E217A3CC4}" type="pres">
      <dgm:prSet presAssocID="{70D07856-F688-7245-93F3-92A9DDA5793E}" presName="hierRoot2" presStyleCnt="0"/>
      <dgm:spPr/>
    </dgm:pt>
    <dgm:pt modelId="{712326A8-43A7-DA4C-9605-4AC73D20EA21}" type="pres">
      <dgm:prSet presAssocID="{70D07856-F688-7245-93F3-92A9DDA5793E}" presName="composite2" presStyleCnt="0"/>
      <dgm:spPr/>
    </dgm:pt>
    <dgm:pt modelId="{821900EC-0FE0-EB44-B927-A70C4C10E898}" type="pres">
      <dgm:prSet presAssocID="{70D07856-F688-7245-93F3-92A9DDA5793E}" presName="background2" presStyleLbl="node2" presStyleIdx="0" presStyleCnt="2"/>
      <dgm:spPr/>
    </dgm:pt>
    <dgm:pt modelId="{68825955-2A08-ED42-AD32-5F037003F5AF}" type="pres">
      <dgm:prSet presAssocID="{70D07856-F688-7245-93F3-92A9DDA5793E}" presName="text2" presStyleLbl="fgAcc2" presStyleIdx="0" presStyleCnt="2">
        <dgm:presLayoutVars>
          <dgm:chPref val="3"/>
        </dgm:presLayoutVars>
      </dgm:prSet>
      <dgm:spPr/>
    </dgm:pt>
    <dgm:pt modelId="{B43A8800-18EA-CD46-A8E7-DFD6F33EF857}" type="pres">
      <dgm:prSet presAssocID="{70D07856-F688-7245-93F3-92A9DDA5793E}" presName="hierChild3" presStyleCnt="0"/>
      <dgm:spPr/>
    </dgm:pt>
    <dgm:pt modelId="{2874317F-2668-0F4F-AE1A-501A8866E962}" type="pres">
      <dgm:prSet presAssocID="{295FA12C-5089-8249-9495-A936BDC1E5D4}" presName="Name17" presStyleLbl="parChTrans1D3" presStyleIdx="0" presStyleCnt="4"/>
      <dgm:spPr/>
    </dgm:pt>
    <dgm:pt modelId="{F053EC6A-B6EE-F241-92EC-0738D35CF3E8}" type="pres">
      <dgm:prSet presAssocID="{857BA4C3-A07A-FD40-818D-B92162F7346C}" presName="hierRoot3" presStyleCnt="0"/>
      <dgm:spPr/>
    </dgm:pt>
    <dgm:pt modelId="{7CFEC23F-7867-FC4B-B3B4-1B44D9A3F23B}" type="pres">
      <dgm:prSet presAssocID="{857BA4C3-A07A-FD40-818D-B92162F7346C}" presName="composite3" presStyleCnt="0"/>
      <dgm:spPr/>
    </dgm:pt>
    <dgm:pt modelId="{ADFAB915-B3BF-6D41-B4BF-5AD0D80AB32D}" type="pres">
      <dgm:prSet presAssocID="{857BA4C3-A07A-FD40-818D-B92162F7346C}" presName="background3" presStyleLbl="node3" presStyleIdx="0" presStyleCnt="4"/>
      <dgm:spPr/>
    </dgm:pt>
    <dgm:pt modelId="{5D30C10B-670B-BE4D-82BA-C21F9A28DAD3}" type="pres">
      <dgm:prSet presAssocID="{857BA4C3-A07A-FD40-818D-B92162F7346C}" presName="text3" presStyleLbl="fgAcc3" presStyleIdx="0" presStyleCnt="4">
        <dgm:presLayoutVars>
          <dgm:chPref val="3"/>
        </dgm:presLayoutVars>
      </dgm:prSet>
      <dgm:spPr/>
    </dgm:pt>
    <dgm:pt modelId="{C6771377-0F4A-F645-9EAF-CBB2B579983F}" type="pres">
      <dgm:prSet presAssocID="{857BA4C3-A07A-FD40-818D-B92162F7346C}" presName="hierChild4" presStyleCnt="0"/>
      <dgm:spPr/>
    </dgm:pt>
    <dgm:pt modelId="{B55EFC6D-9643-9A42-8B13-04EF6F3C34BA}" type="pres">
      <dgm:prSet presAssocID="{040ED8A1-B04E-574E-8159-789E1674AD1A}" presName="Name23" presStyleLbl="parChTrans1D4" presStyleIdx="0" presStyleCnt="8"/>
      <dgm:spPr/>
    </dgm:pt>
    <dgm:pt modelId="{CCCAC610-C7F1-0C4C-A671-2CE8473665B6}" type="pres">
      <dgm:prSet presAssocID="{C8614750-D398-6944-9ACF-E46ECB8D710B}" presName="hierRoot4" presStyleCnt="0"/>
      <dgm:spPr/>
    </dgm:pt>
    <dgm:pt modelId="{AF0E8F53-C7CA-6546-A85F-8EE7FD2110DE}" type="pres">
      <dgm:prSet presAssocID="{C8614750-D398-6944-9ACF-E46ECB8D710B}" presName="composite4" presStyleCnt="0"/>
      <dgm:spPr/>
    </dgm:pt>
    <dgm:pt modelId="{2F452F3A-A483-1C4B-8FD8-F1DCCF52E02E}" type="pres">
      <dgm:prSet presAssocID="{C8614750-D398-6944-9ACF-E46ECB8D710B}" presName="background4" presStyleLbl="node4" presStyleIdx="0" presStyleCnt="8"/>
      <dgm:spPr/>
    </dgm:pt>
    <dgm:pt modelId="{DBC34520-E26F-5645-B66D-C2FF5C543AF0}" type="pres">
      <dgm:prSet presAssocID="{C8614750-D398-6944-9ACF-E46ECB8D710B}" presName="text4" presStyleLbl="fgAcc4" presStyleIdx="0" presStyleCnt="8">
        <dgm:presLayoutVars>
          <dgm:chPref val="3"/>
        </dgm:presLayoutVars>
      </dgm:prSet>
      <dgm:spPr/>
    </dgm:pt>
    <dgm:pt modelId="{E022EEA3-D82E-E04F-8A28-5538812824DC}" type="pres">
      <dgm:prSet presAssocID="{C8614750-D398-6944-9ACF-E46ECB8D710B}" presName="hierChild5" presStyleCnt="0"/>
      <dgm:spPr/>
    </dgm:pt>
    <dgm:pt modelId="{D3D4459F-FE1F-ED42-953E-C80DC0FEC387}" type="pres">
      <dgm:prSet presAssocID="{2931485D-84BC-D743-B806-F476387CB238}" presName="Name23" presStyleLbl="parChTrans1D4" presStyleIdx="1" presStyleCnt="8"/>
      <dgm:spPr/>
    </dgm:pt>
    <dgm:pt modelId="{8B4C08C2-B1DA-E341-8474-A1F220B0523D}" type="pres">
      <dgm:prSet presAssocID="{23E9586E-9F4A-2447-85D4-2AF411B55707}" presName="hierRoot4" presStyleCnt="0"/>
      <dgm:spPr/>
    </dgm:pt>
    <dgm:pt modelId="{05BB31ED-3A11-224B-985D-672A1D8FD542}" type="pres">
      <dgm:prSet presAssocID="{23E9586E-9F4A-2447-85D4-2AF411B55707}" presName="composite4" presStyleCnt="0"/>
      <dgm:spPr/>
    </dgm:pt>
    <dgm:pt modelId="{2BCDE971-61D5-704D-952A-ED446385F5CF}" type="pres">
      <dgm:prSet presAssocID="{23E9586E-9F4A-2447-85D4-2AF411B55707}" presName="background4" presStyleLbl="node4" presStyleIdx="1" presStyleCnt="8"/>
      <dgm:spPr/>
    </dgm:pt>
    <dgm:pt modelId="{24A4606B-5CA5-F749-8D5D-5CC421E4655B}" type="pres">
      <dgm:prSet presAssocID="{23E9586E-9F4A-2447-85D4-2AF411B55707}" presName="text4" presStyleLbl="fgAcc4" presStyleIdx="1" presStyleCnt="8">
        <dgm:presLayoutVars>
          <dgm:chPref val="3"/>
        </dgm:presLayoutVars>
      </dgm:prSet>
      <dgm:spPr/>
    </dgm:pt>
    <dgm:pt modelId="{7821E711-9829-6847-BB64-8517F30FFCE4}" type="pres">
      <dgm:prSet presAssocID="{23E9586E-9F4A-2447-85D4-2AF411B55707}" presName="hierChild5" presStyleCnt="0"/>
      <dgm:spPr/>
    </dgm:pt>
    <dgm:pt modelId="{F8711F33-E882-FB41-80C2-E5AE21D3B87C}" type="pres">
      <dgm:prSet presAssocID="{006F8A5B-0995-994A-8B2C-FBC210087853}" presName="Name17" presStyleLbl="parChTrans1D3" presStyleIdx="1" presStyleCnt="4"/>
      <dgm:spPr/>
    </dgm:pt>
    <dgm:pt modelId="{F265E3EF-E7CB-AB4E-AD9F-5B50B296149B}" type="pres">
      <dgm:prSet presAssocID="{00100657-0419-E44E-9E28-CD748D0C5363}" presName="hierRoot3" presStyleCnt="0"/>
      <dgm:spPr/>
    </dgm:pt>
    <dgm:pt modelId="{0EE7380A-8D03-6142-9B85-91E71F8D017F}" type="pres">
      <dgm:prSet presAssocID="{00100657-0419-E44E-9E28-CD748D0C5363}" presName="composite3" presStyleCnt="0"/>
      <dgm:spPr/>
    </dgm:pt>
    <dgm:pt modelId="{C0B0C097-08C2-DD4F-8D31-3075D74EB853}" type="pres">
      <dgm:prSet presAssocID="{00100657-0419-E44E-9E28-CD748D0C5363}" presName="background3" presStyleLbl="node3" presStyleIdx="1" presStyleCnt="4"/>
      <dgm:spPr/>
    </dgm:pt>
    <dgm:pt modelId="{7A99B1D9-E37B-FB46-83E0-A8B6B58F529B}" type="pres">
      <dgm:prSet presAssocID="{00100657-0419-E44E-9E28-CD748D0C5363}" presName="text3" presStyleLbl="fgAcc3" presStyleIdx="1" presStyleCnt="4">
        <dgm:presLayoutVars>
          <dgm:chPref val="3"/>
        </dgm:presLayoutVars>
      </dgm:prSet>
      <dgm:spPr/>
    </dgm:pt>
    <dgm:pt modelId="{569DE4FA-F239-FC4A-ABF1-8E52BC7912FD}" type="pres">
      <dgm:prSet presAssocID="{00100657-0419-E44E-9E28-CD748D0C5363}" presName="hierChild4" presStyleCnt="0"/>
      <dgm:spPr/>
    </dgm:pt>
    <dgm:pt modelId="{9D039F44-B88B-E443-94F8-1596EF14E9AB}" type="pres">
      <dgm:prSet presAssocID="{64702446-D695-784C-B023-1A55ECBB763F}" presName="Name23" presStyleLbl="parChTrans1D4" presStyleIdx="2" presStyleCnt="8"/>
      <dgm:spPr/>
    </dgm:pt>
    <dgm:pt modelId="{6D64F13E-6153-894A-BBDB-64278760AEC8}" type="pres">
      <dgm:prSet presAssocID="{5C6BD405-6A77-B149-85D8-BAA232F75D28}" presName="hierRoot4" presStyleCnt="0"/>
      <dgm:spPr/>
    </dgm:pt>
    <dgm:pt modelId="{9F8F5C82-F186-AD47-8C74-96AE3097C9A2}" type="pres">
      <dgm:prSet presAssocID="{5C6BD405-6A77-B149-85D8-BAA232F75D28}" presName="composite4" presStyleCnt="0"/>
      <dgm:spPr/>
    </dgm:pt>
    <dgm:pt modelId="{39FC1EC5-40EC-AB48-A79C-254D60153819}" type="pres">
      <dgm:prSet presAssocID="{5C6BD405-6A77-B149-85D8-BAA232F75D28}" presName="background4" presStyleLbl="node4" presStyleIdx="2" presStyleCnt="8"/>
      <dgm:spPr/>
    </dgm:pt>
    <dgm:pt modelId="{8E668BBF-6A70-1A4C-B7F7-A98C18A7D764}" type="pres">
      <dgm:prSet presAssocID="{5C6BD405-6A77-B149-85D8-BAA232F75D28}" presName="text4" presStyleLbl="fgAcc4" presStyleIdx="2" presStyleCnt="8">
        <dgm:presLayoutVars>
          <dgm:chPref val="3"/>
        </dgm:presLayoutVars>
      </dgm:prSet>
      <dgm:spPr/>
    </dgm:pt>
    <dgm:pt modelId="{C2A834F0-B4C1-C94A-8118-359787D97034}" type="pres">
      <dgm:prSet presAssocID="{5C6BD405-6A77-B149-85D8-BAA232F75D28}" presName="hierChild5" presStyleCnt="0"/>
      <dgm:spPr/>
    </dgm:pt>
    <dgm:pt modelId="{4814FD96-9939-7D49-B2F6-3C934F74DD7D}" type="pres">
      <dgm:prSet presAssocID="{48AAA26D-D173-0448-9C31-212774657A93}" presName="Name23" presStyleLbl="parChTrans1D4" presStyleIdx="3" presStyleCnt="8"/>
      <dgm:spPr/>
    </dgm:pt>
    <dgm:pt modelId="{7904CEEC-087A-934F-B5CC-AA4AA5195345}" type="pres">
      <dgm:prSet presAssocID="{A28830BA-4596-C849-88B3-A7B9AAF9383B}" presName="hierRoot4" presStyleCnt="0"/>
      <dgm:spPr/>
    </dgm:pt>
    <dgm:pt modelId="{3550A0F2-5702-D64C-ACAA-1D7908EE40D2}" type="pres">
      <dgm:prSet presAssocID="{A28830BA-4596-C849-88B3-A7B9AAF9383B}" presName="composite4" presStyleCnt="0"/>
      <dgm:spPr/>
    </dgm:pt>
    <dgm:pt modelId="{4E7F7981-DDC7-8B4E-82D3-B89618EC9739}" type="pres">
      <dgm:prSet presAssocID="{A28830BA-4596-C849-88B3-A7B9AAF9383B}" presName="background4" presStyleLbl="node4" presStyleIdx="3" presStyleCnt="8"/>
      <dgm:spPr/>
    </dgm:pt>
    <dgm:pt modelId="{ECF1AE12-D463-ED44-86F4-56EDCEBA8EB6}" type="pres">
      <dgm:prSet presAssocID="{A28830BA-4596-C849-88B3-A7B9AAF9383B}" presName="text4" presStyleLbl="fgAcc4" presStyleIdx="3" presStyleCnt="8">
        <dgm:presLayoutVars>
          <dgm:chPref val="3"/>
        </dgm:presLayoutVars>
      </dgm:prSet>
      <dgm:spPr/>
    </dgm:pt>
    <dgm:pt modelId="{EE3CECB1-407F-0D4A-A73F-B90882488AE5}" type="pres">
      <dgm:prSet presAssocID="{A28830BA-4596-C849-88B3-A7B9AAF9383B}" presName="hierChild5" presStyleCnt="0"/>
      <dgm:spPr/>
    </dgm:pt>
    <dgm:pt modelId="{DDDB1529-EC38-3F47-B36F-CD58DA2C79F9}" type="pres">
      <dgm:prSet presAssocID="{98526B9E-D22E-4D48-97F0-9716F2687F61}" presName="Name10" presStyleLbl="parChTrans1D2" presStyleIdx="1" presStyleCnt="2"/>
      <dgm:spPr/>
    </dgm:pt>
    <dgm:pt modelId="{42B70F64-A2B6-284D-ADC1-8660D92DC952}" type="pres">
      <dgm:prSet presAssocID="{5089161C-CEED-304A-8E0F-D249706D21AB}" presName="hierRoot2" presStyleCnt="0"/>
      <dgm:spPr/>
    </dgm:pt>
    <dgm:pt modelId="{D9CD2D70-1189-C14A-AE5C-C368FD07B029}" type="pres">
      <dgm:prSet presAssocID="{5089161C-CEED-304A-8E0F-D249706D21AB}" presName="composite2" presStyleCnt="0"/>
      <dgm:spPr/>
    </dgm:pt>
    <dgm:pt modelId="{1F35D036-341E-F945-ADD5-32E7B71D628A}" type="pres">
      <dgm:prSet presAssocID="{5089161C-CEED-304A-8E0F-D249706D21AB}" presName="background2" presStyleLbl="node2" presStyleIdx="1" presStyleCnt="2"/>
      <dgm:spPr/>
    </dgm:pt>
    <dgm:pt modelId="{C934DD40-F6B0-784C-A27E-84A29AC843D9}" type="pres">
      <dgm:prSet presAssocID="{5089161C-CEED-304A-8E0F-D249706D21AB}" presName="text2" presStyleLbl="fgAcc2" presStyleIdx="1" presStyleCnt="2">
        <dgm:presLayoutVars>
          <dgm:chPref val="3"/>
        </dgm:presLayoutVars>
      </dgm:prSet>
      <dgm:spPr/>
    </dgm:pt>
    <dgm:pt modelId="{D277DBE8-66B0-4942-9A4C-7B647AD6F0EF}" type="pres">
      <dgm:prSet presAssocID="{5089161C-CEED-304A-8E0F-D249706D21AB}" presName="hierChild3" presStyleCnt="0"/>
      <dgm:spPr/>
    </dgm:pt>
    <dgm:pt modelId="{3BC5BAF5-AEB8-9942-8B61-A36E4DAA9E96}" type="pres">
      <dgm:prSet presAssocID="{9FA4A488-CCB3-884F-B4FC-9ACDA7623278}" presName="Name17" presStyleLbl="parChTrans1D3" presStyleIdx="2" presStyleCnt="4"/>
      <dgm:spPr/>
    </dgm:pt>
    <dgm:pt modelId="{CD492310-8B90-9B4B-841D-14E2C615F3A9}" type="pres">
      <dgm:prSet presAssocID="{E8EC899F-38CE-BB4B-BB7F-D13CB71A2CF4}" presName="hierRoot3" presStyleCnt="0"/>
      <dgm:spPr/>
    </dgm:pt>
    <dgm:pt modelId="{4EC72B8A-CCFD-FB4E-B791-A5639FD3B03A}" type="pres">
      <dgm:prSet presAssocID="{E8EC899F-38CE-BB4B-BB7F-D13CB71A2CF4}" presName="composite3" presStyleCnt="0"/>
      <dgm:spPr/>
    </dgm:pt>
    <dgm:pt modelId="{F5C2D9A4-2B7A-BE40-923E-524A61489F71}" type="pres">
      <dgm:prSet presAssocID="{E8EC899F-38CE-BB4B-BB7F-D13CB71A2CF4}" presName="background3" presStyleLbl="node3" presStyleIdx="2" presStyleCnt="4"/>
      <dgm:spPr/>
    </dgm:pt>
    <dgm:pt modelId="{238580AA-8570-5B4D-A446-C653C7DD13E8}" type="pres">
      <dgm:prSet presAssocID="{E8EC899F-38CE-BB4B-BB7F-D13CB71A2CF4}" presName="text3" presStyleLbl="fgAcc3" presStyleIdx="2" presStyleCnt="4">
        <dgm:presLayoutVars>
          <dgm:chPref val="3"/>
        </dgm:presLayoutVars>
      </dgm:prSet>
      <dgm:spPr/>
    </dgm:pt>
    <dgm:pt modelId="{CC38C73C-969E-F84B-ABF2-5D386BF3BF76}" type="pres">
      <dgm:prSet presAssocID="{E8EC899F-38CE-BB4B-BB7F-D13CB71A2CF4}" presName="hierChild4" presStyleCnt="0"/>
      <dgm:spPr/>
    </dgm:pt>
    <dgm:pt modelId="{035CC8CF-4921-7141-9810-2FCCCF155E8C}" type="pres">
      <dgm:prSet presAssocID="{920A09E4-EB26-B948-A8A2-0A002C1B4322}" presName="Name23" presStyleLbl="parChTrans1D4" presStyleIdx="4" presStyleCnt="8"/>
      <dgm:spPr/>
    </dgm:pt>
    <dgm:pt modelId="{00B572C2-6C69-F443-B682-10FAB5400D26}" type="pres">
      <dgm:prSet presAssocID="{0E73BC0E-0BED-6149-AB27-77CBE67F5D82}" presName="hierRoot4" presStyleCnt="0"/>
      <dgm:spPr/>
    </dgm:pt>
    <dgm:pt modelId="{E98F5434-94F3-9E4B-BF55-696BEBBC91EE}" type="pres">
      <dgm:prSet presAssocID="{0E73BC0E-0BED-6149-AB27-77CBE67F5D82}" presName="composite4" presStyleCnt="0"/>
      <dgm:spPr/>
    </dgm:pt>
    <dgm:pt modelId="{B274C715-1A95-E248-A55C-8AE87E5CB9C1}" type="pres">
      <dgm:prSet presAssocID="{0E73BC0E-0BED-6149-AB27-77CBE67F5D82}" presName="background4" presStyleLbl="node4" presStyleIdx="4" presStyleCnt="8"/>
      <dgm:spPr/>
    </dgm:pt>
    <dgm:pt modelId="{EE49F164-9520-DA41-BD1E-004D3859CD35}" type="pres">
      <dgm:prSet presAssocID="{0E73BC0E-0BED-6149-AB27-77CBE67F5D82}" presName="text4" presStyleLbl="fgAcc4" presStyleIdx="4" presStyleCnt="8">
        <dgm:presLayoutVars>
          <dgm:chPref val="3"/>
        </dgm:presLayoutVars>
      </dgm:prSet>
      <dgm:spPr/>
    </dgm:pt>
    <dgm:pt modelId="{1336377B-FAAF-4E49-A02A-6385DECC50DF}" type="pres">
      <dgm:prSet presAssocID="{0E73BC0E-0BED-6149-AB27-77CBE67F5D82}" presName="hierChild5" presStyleCnt="0"/>
      <dgm:spPr/>
    </dgm:pt>
    <dgm:pt modelId="{7C92DEF1-1575-5F4B-A5CD-4FEF00BE0038}" type="pres">
      <dgm:prSet presAssocID="{CFCB5C2A-3A3C-2643-AE74-AF14FE1A25BC}" presName="Name23" presStyleLbl="parChTrans1D4" presStyleIdx="5" presStyleCnt="8"/>
      <dgm:spPr/>
    </dgm:pt>
    <dgm:pt modelId="{6445E51F-6CEB-EF48-85C4-32562C9966CC}" type="pres">
      <dgm:prSet presAssocID="{A7F5300F-6BC1-7E42-B912-A37D1A948F9D}" presName="hierRoot4" presStyleCnt="0"/>
      <dgm:spPr/>
    </dgm:pt>
    <dgm:pt modelId="{EB21BD17-0604-DE40-9F20-AE398FF1D294}" type="pres">
      <dgm:prSet presAssocID="{A7F5300F-6BC1-7E42-B912-A37D1A948F9D}" presName="composite4" presStyleCnt="0"/>
      <dgm:spPr/>
    </dgm:pt>
    <dgm:pt modelId="{D4C54258-1598-6648-AB96-4C7A058CA655}" type="pres">
      <dgm:prSet presAssocID="{A7F5300F-6BC1-7E42-B912-A37D1A948F9D}" presName="background4" presStyleLbl="node4" presStyleIdx="5" presStyleCnt="8"/>
      <dgm:spPr/>
    </dgm:pt>
    <dgm:pt modelId="{42F5B727-EA65-1C40-A148-12EA40E1B05A}" type="pres">
      <dgm:prSet presAssocID="{A7F5300F-6BC1-7E42-B912-A37D1A948F9D}" presName="text4" presStyleLbl="fgAcc4" presStyleIdx="5" presStyleCnt="8">
        <dgm:presLayoutVars>
          <dgm:chPref val="3"/>
        </dgm:presLayoutVars>
      </dgm:prSet>
      <dgm:spPr/>
    </dgm:pt>
    <dgm:pt modelId="{C7F22FDB-CD85-C345-9C27-7C63BDAC302F}" type="pres">
      <dgm:prSet presAssocID="{A7F5300F-6BC1-7E42-B912-A37D1A948F9D}" presName="hierChild5" presStyleCnt="0"/>
      <dgm:spPr/>
    </dgm:pt>
    <dgm:pt modelId="{65DC4298-0DF8-C948-B2A0-293C7D950471}" type="pres">
      <dgm:prSet presAssocID="{66C18876-2D76-FA47-BB79-F47B07819CB2}" presName="Name17" presStyleLbl="parChTrans1D3" presStyleIdx="3" presStyleCnt="4"/>
      <dgm:spPr/>
    </dgm:pt>
    <dgm:pt modelId="{79226D5D-CB8E-F440-86E8-715F3B6428C4}" type="pres">
      <dgm:prSet presAssocID="{A5D6BE7E-87FA-1F45-A222-E9C51E02D54C}" presName="hierRoot3" presStyleCnt="0"/>
      <dgm:spPr/>
    </dgm:pt>
    <dgm:pt modelId="{F57BD86E-BC44-FE42-8C8E-5DED0D6AF418}" type="pres">
      <dgm:prSet presAssocID="{A5D6BE7E-87FA-1F45-A222-E9C51E02D54C}" presName="composite3" presStyleCnt="0"/>
      <dgm:spPr/>
    </dgm:pt>
    <dgm:pt modelId="{2A77DAA5-52E7-A54A-A286-397B4A7F0586}" type="pres">
      <dgm:prSet presAssocID="{A5D6BE7E-87FA-1F45-A222-E9C51E02D54C}" presName="background3" presStyleLbl="node3" presStyleIdx="3" presStyleCnt="4"/>
      <dgm:spPr/>
    </dgm:pt>
    <dgm:pt modelId="{425F97BC-5B5E-9F45-BA32-EF632CDC0C92}" type="pres">
      <dgm:prSet presAssocID="{A5D6BE7E-87FA-1F45-A222-E9C51E02D54C}" presName="text3" presStyleLbl="fgAcc3" presStyleIdx="3" presStyleCnt="4">
        <dgm:presLayoutVars>
          <dgm:chPref val="3"/>
        </dgm:presLayoutVars>
      </dgm:prSet>
      <dgm:spPr/>
    </dgm:pt>
    <dgm:pt modelId="{6760E1A7-5FE6-1549-9413-21DDB96022AE}" type="pres">
      <dgm:prSet presAssocID="{A5D6BE7E-87FA-1F45-A222-E9C51E02D54C}" presName="hierChild4" presStyleCnt="0"/>
      <dgm:spPr/>
    </dgm:pt>
    <dgm:pt modelId="{453052A8-1E4B-294B-B7EE-09B95EAD4F49}" type="pres">
      <dgm:prSet presAssocID="{E28EAF57-5E54-3C46-8DC6-E9F4AD562742}" presName="Name23" presStyleLbl="parChTrans1D4" presStyleIdx="6" presStyleCnt="8"/>
      <dgm:spPr/>
    </dgm:pt>
    <dgm:pt modelId="{56A34840-FC1B-424B-90B2-54B7056B5317}" type="pres">
      <dgm:prSet presAssocID="{F09D6764-4C4A-DF41-B888-DD5754C80A37}" presName="hierRoot4" presStyleCnt="0"/>
      <dgm:spPr/>
    </dgm:pt>
    <dgm:pt modelId="{1EC87024-DAC8-5044-A153-65F16E6E9FD0}" type="pres">
      <dgm:prSet presAssocID="{F09D6764-4C4A-DF41-B888-DD5754C80A37}" presName="composite4" presStyleCnt="0"/>
      <dgm:spPr/>
    </dgm:pt>
    <dgm:pt modelId="{D337F7A4-DB24-074A-8A8F-50CBDE232E33}" type="pres">
      <dgm:prSet presAssocID="{F09D6764-4C4A-DF41-B888-DD5754C80A37}" presName="background4" presStyleLbl="node4" presStyleIdx="6" presStyleCnt="8"/>
      <dgm:spPr/>
    </dgm:pt>
    <dgm:pt modelId="{92AB2DD5-893B-874E-BCA3-8E6F76018418}" type="pres">
      <dgm:prSet presAssocID="{F09D6764-4C4A-DF41-B888-DD5754C80A37}" presName="text4" presStyleLbl="fgAcc4" presStyleIdx="6" presStyleCnt="8">
        <dgm:presLayoutVars>
          <dgm:chPref val="3"/>
        </dgm:presLayoutVars>
      </dgm:prSet>
      <dgm:spPr/>
    </dgm:pt>
    <dgm:pt modelId="{F1117771-38F2-1E4A-8B77-59695F802695}" type="pres">
      <dgm:prSet presAssocID="{F09D6764-4C4A-DF41-B888-DD5754C80A37}" presName="hierChild5" presStyleCnt="0"/>
      <dgm:spPr/>
    </dgm:pt>
    <dgm:pt modelId="{5A693AFB-CC54-164A-B706-9FB14DB8439F}" type="pres">
      <dgm:prSet presAssocID="{5488EAF6-0AD5-E745-AEF5-F790A4A4A378}" presName="Name23" presStyleLbl="parChTrans1D4" presStyleIdx="7" presStyleCnt="8"/>
      <dgm:spPr/>
    </dgm:pt>
    <dgm:pt modelId="{80F7504D-97DD-1B4B-B37A-8D60BD9B1AEA}" type="pres">
      <dgm:prSet presAssocID="{ED1DF18C-9C55-2D43-AB2E-DFB7A6285AEF}" presName="hierRoot4" presStyleCnt="0"/>
      <dgm:spPr/>
    </dgm:pt>
    <dgm:pt modelId="{B410B87C-D230-6F4A-A1E0-BAD5C75DDEAB}" type="pres">
      <dgm:prSet presAssocID="{ED1DF18C-9C55-2D43-AB2E-DFB7A6285AEF}" presName="composite4" presStyleCnt="0"/>
      <dgm:spPr/>
    </dgm:pt>
    <dgm:pt modelId="{52905259-E4A3-014A-97C0-244F14FA30A0}" type="pres">
      <dgm:prSet presAssocID="{ED1DF18C-9C55-2D43-AB2E-DFB7A6285AEF}" presName="background4" presStyleLbl="node4" presStyleIdx="7" presStyleCnt="8"/>
      <dgm:spPr/>
    </dgm:pt>
    <dgm:pt modelId="{34B010F6-B8C3-714A-BC5A-B6517252D14E}" type="pres">
      <dgm:prSet presAssocID="{ED1DF18C-9C55-2D43-AB2E-DFB7A6285AEF}" presName="text4" presStyleLbl="fgAcc4" presStyleIdx="7" presStyleCnt="8">
        <dgm:presLayoutVars>
          <dgm:chPref val="3"/>
        </dgm:presLayoutVars>
      </dgm:prSet>
      <dgm:spPr/>
    </dgm:pt>
    <dgm:pt modelId="{F5FB0B43-5E4F-A046-ACBA-750CB246B60A}" type="pres">
      <dgm:prSet presAssocID="{ED1DF18C-9C55-2D43-AB2E-DFB7A6285AEF}" presName="hierChild5" presStyleCnt="0"/>
      <dgm:spPr/>
    </dgm:pt>
  </dgm:ptLst>
  <dgm:cxnLst>
    <dgm:cxn modelId="{C1529E01-51A5-ED4A-9003-DE9E3FF7DAC2}" srcId="{70D07856-F688-7245-93F3-92A9DDA5793E}" destId="{00100657-0419-E44E-9E28-CD748D0C5363}" srcOrd="1" destOrd="0" parTransId="{006F8A5B-0995-994A-8B2C-FBC210087853}" sibTransId="{43755990-5721-B348-8DD2-4E373B73ECEB}"/>
    <dgm:cxn modelId="{5237A103-7E5D-A745-BD72-75E199E4E371}" type="presOf" srcId="{A5D6BE7E-87FA-1F45-A222-E9C51E02D54C}" destId="{425F97BC-5B5E-9F45-BA32-EF632CDC0C92}" srcOrd="0" destOrd="0" presId="urn:microsoft.com/office/officeart/2005/8/layout/hierarchy1"/>
    <dgm:cxn modelId="{DB57C104-79CD-544C-B638-8E6F76D203AD}" type="presOf" srcId="{5C6BD405-6A77-B149-85D8-BAA232F75D28}" destId="{8E668BBF-6A70-1A4C-B7F7-A98C18A7D764}" srcOrd="0" destOrd="0" presId="urn:microsoft.com/office/officeart/2005/8/layout/hierarchy1"/>
    <dgm:cxn modelId="{0C33DE05-E544-814C-8208-2D697BD4DB74}" type="presOf" srcId="{0C4D5032-334F-FD4A-92FB-176CA315828C}" destId="{0C489E62-6017-244F-85D8-50DD3E0315E3}" srcOrd="0" destOrd="0" presId="urn:microsoft.com/office/officeart/2005/8/layout/hierarchy1"/>
    <dgm:cxn modelId="{947E760B-CCBE-1C47-A28C-FEA8A43A2591}" type="presOf" srcId="{0E73BC0E-0BED-6149-AB27-77CBE67F5D82}" destId="{EE49F164-9520-DA41-BD1E-004D3859CD35}" srcOrd="0" destOrd="0" presId="urn:microsoft.com/office/officeart/2005/8/layout/hierarchy1"/>
    <dgm:cxn modelId="{7BBCD911-CF89-A44C-9C91-3EFF9EB40C0B}" type="presOf" srcId="{3CCE6FA2-A7FA-7A4C-915B-75600BE904C8}" destId="{B2F80D47-41DB-EF48-973C-00F09987B58C}" srcOrd="0" destOrd="0" presId="urn:microsoft.com/office/officeart/2005/8/layout/hierarchy1"/>
    <dgm:cxn modelId="{7CD98719-B495-1749-A9C7-FFCCF6B214D5}" type="presOf" srcId="{920A09E4-EB26-B948-A8A2-0A002C1B4322}" destId="{035CC8CF-4921-7141-9810-2FCCCF155E8C}" srcOrd="0" destOrd="0" presId="urn:microsoft.com/office/officeart/2005/8/layout/hierarchy1"/>
    <dgm:cxn modelId="{1193662A-64D1-AD43-9120-9BE7E80AEF6A}" type="presOf" srcId="{F09D6764-4C4A-DF41-B888-DD5754C80A37}" destId="{92AB2DD5-893B-874E-BCA3-8E6F76018418}" srcOrd="0" destOrd="0" presId="urn:microsoft.com/office/officeart/2005/8/layout/hierarchy1"/>
    <dgm:cxn modelId="{B7C51A2C-B09B-0040-89B5-F1DB1D143D88}" srcId="{00100657-0419-E44E-9E28-CD748D0C5363}" destId="{5C6BD405-6A77-B149-85D8-BAA232F75D28}" srcOrd="0" destOrd="0" parTransId="{64702446-D695-784C-B023-1A55ECBB763F}" sibTransId="{095C92B1-AB4B-6445-9641-6D251994B1DD}"/>
    <dgm:cxn modelId="{C0BA6E36-1B4C-324F-8D77-5AE8ED891C93}" type="presOf" srcId="{295FA12C-5089-8249-9495-A936BDC1E5D4}" destId="{2874317F-2668-0F4F-AE1A-501A8866E962}" srcOrd="0" destOrd="0" presId="urn:microsoft.com/office/officeart/2005/8/layout/hierarchy1"/>
    <dgm:cxn modelId="{EB6C3537-802C-F247-8CB5-6B5DC6824604}" type="presOf" srcId="{040ED8A1-B04E-574E-8159-789E1674AD1A}" destId="{B55EFC6D-9643-9A42-8B13-04EF6F3C34BA}" srcOrd="0" destOrd="0" presId="urn:microsoft.com/office/officeart/2005/8/layout/hierarchy1"/>
    <dgm:cxn modelId="{A2090C41-17C8-3C42-8AF0-EF2231E87B0F}" srcId="{857BA4C3-A07A-FD40-818D-B92162F7346C}" destId="{23E9586E-9F4A-2447-85D4-2AF411B55707}" srcOrd="1" destOrd="0" parTransId="{2931485D-84BC-D743-B806-F476387CB238}" sibTransId="{64C8B6DC-33EF-FB4E-A046-538475870B9E}"/>
    <dgm:cxn modelId="{C2B7AC46-69F5-D647-9132-13AB3D906872}" type="presOf" srcId="{ED1DF18C-9C55-2D43-AB2E-DFB7A6285AEF}" destId="{34B010F6-B8C3-714A-BC5A-B6517252D14E}" srcOrd="0" destOrd="0" presId="urn:microsoft.com/office/officeart/2005/8/layout/hierarchy1"/>
    <dgm:cxn modelId="{426EA04A-D0C9-E840-AA66-D46E95007862}" type="presOf" srcId="{64702446-D695-784C-B023-1A55ECBB763F}" destId="{9D039F44-B88B-E443-94F8-1596EF14E9AB}" srcOrd="0" destOrd="0" presId="urn:microsoft.com/office/officeart/2005/8/layout/hierarchy1"/>
    <dgm:cxn modelId="{EFEB9E4B-D7E1-BD44-A6F9-EE6846439658}" type="presOf" srcId="{48AAA26D-D173-0448-9C31-212774657A93}" destId="{4814FD96-9939-7D49-B2F6-3C934F74DD7D}" srcOrd="0" destOrd="0" presId="urn:microsoft.com/office/officeart/2005/8/layout/hierarchy1"/>
    <dgm:cxn modelId="{C5D1DF63-9BBF-B94B-8308-6183A553CD1E}" type="presOf" srcId="{70D07856-F688-7245-93F3-92A9DDA5793E}" destId="{68825955-2A08-ED42-AD32-5F037003F5AF}" srcOrd="0" destOrd="0" presId="urn:microsoft.com/office/officeart/2005/8/layout/hierarchy1"/>
    <dgm:cxn modelId="{AAF03D65-DA40-9E4A-AABD-50811D530E5B}" type="presOf" srcId="{8E6BEB53-9A39-7D4E-991B-6F863965D2D9}" destId="{175B44E0-721A-3843-A7D1-7121563E7F4A}" srcOrd="0" destOrd="0" presId="urn:microsoft.com/office/officeart/2005/8/layout/hierarchy1"/>
    <dgm:cxn modelId="{3A281872-55B3-344D-960B-44B7737D4574}" srcId="{3CCE6FA2-A7FA-7A4C-915B-75600BE904C8}" destId="{0C4D5032-334F-FD4A-92FB-176CA315828C}" srcOrd="0" destOrd="0" parTransId="{66ADBBF3-1343-4A48-8A45-A8204E62F6A5}" sibTransId="{E98D2849-FA72-CA49-B8FF-B34ECB439B81}"/>
    <dgm:cxn modelId="{AB78EA78-31D7-B349-A5A0-342BBA965224}" type="presOf" srcId="{00100657-0419-E44E-9E28-CD748D0C5363}" destId="{7A99B1D9-E37B-FB46-83E0-A8B6B58F529B}" srcOrd="0" destOrd="0" presId="urn:microsoft.com/office/officeart/2005/8/layout/hierarchy1"/>
    <dgm:cxn modelId="{8DE2A179-22FD-0C4E-A36D-950BED8D7C9B}" type="presOf" srcId="{857BA4C3-A07A-FD40-818D-B92162F7346C}" destId="{5D30C10B-670B-BE4D-82BA-C21F9A28DAD3}" srcOrd="0" destOrd="0" presId="urn:microsoft.com/office/officeart/2005/8/layout/hierarchy1"/>
    <dgm:cxn modelId="{D76CD081-A2C4-2C4B-A6F7-5F360AB5C4BA}" type="presOf" srcId="{23E9586E-9F4A-2447-85D4-2AF411B55707}" destId="{24A4606B-5CA5-F749-8D5D-5CC421E4655B}" srcOrd="0" destOrd="0" presId="urn:microsoft.com/office/officeart/2005/8/layout/hierarchy1"/>
    <dgm:cxn modelId="{F30C6D83-9913-3646-8424-4D01DD89883B}" srcId="{5089161C-CEED-304A-8E0F-D249706D21AB}" destId="{A5D6BE7E-87FA-1F45-A222-E9C51E02D54C}" srcOrd="1" destOrd="0" parTransId="{66C18876-2D76-FA47-BB79-F47B07819CB2}" sibTransId="{1ECB5344-5363-9841-9522-3F60E3E1DCC3}"/>
    <dgm:cxn modelId="{E3036185-81B7-EF4D-94E7-59E45409F7F7}" srcId="{A5D6BE7E-87FA-1F45-A222-E9C51E02D54C}" destId="{F09D6764-4C4A-DF41-B888-DD5754C80A37}" srcOrd="0" destOrd="0" parTransId="{E28EAF57-5E54-3C46-8DC6-E9F4AD562742}" sibTransId="{E7D41B91-2945-5F49-8126-697A527D5B38}"/>
    <dgm:cxn modelId="{F1291686-261A-F54A-ACE7-A62A5B78DDBE}" srcId="{0C4D5032-334F-FD4A-92FB-176CA315828C}" destId="{70D07856-F688-7245-93F3-92A9DDA5793E}" srcOrd="0" destOrd="0" parTransId="{8E6BEB53-9A39-7D4E-991B-6F863965D2D9}" sibTransId="{8CB01487-8C5B-F944-977B-645470D9AC8F}"/>
    <dgm:cxn modelId="{CD222490-5057-C348-A68D-F3D45C83FE7B}" type="presOf" srcId="{5488EAF6-0AD5-E745-AEF5-F790A4A4A378}" destId="{5A693AFB-CC54-164A-B706-9FB14DB8439F}" srcOrd="0" destOrd="0" presId="urn:microsoft.com/office/officeart/2005/8/layout/hierarchy1"/>
    <dgm:cxn modelId="{C9E4AF9E-B741-4B4C-A31A-31E96EFCED7F}" type="presOf" srcId="{98526B9E-D22E-4D48-97F0-9716F2687F61}" destId="{DDDB1529-EC38-3F47-B36F-CD58DA2C79F9}" srcOrd="0" destOrd="0" presId="urn:microsoft.com/office/officeart/2005/8/layout/hierarchy1"/>
    <dgm:cxn modelId="{D4FBEBA4-F064-1241-A000-84AE3DADF48B}" type="presOf" srcId="{006F8A5B-0995-994A-8B2C-FBC210087853}" destId="{F8711F33-E882-FB41-80C2-E5AE21D3B87C}" srcOrd="0" destOrd="0" presId="urn:microsoft.com/office/officeart/2005/8/layout/hierarchy1"/>
    <dgm:cxn modelId="{0FED0BAB-B5FE-7F43-9882-820600342545}" srcId="{70D07856-F688-7245-93F3-92A9DDA5793E}" destId="{857BA4C3-A07A-FD40-818D-B92162F7346C}" srcOrd="0" destOrd="0" parTransId="{295FA12C-5089-8249-9495-A936BDC1E5D4}" sibTransId="{7CCACEAC-69E6-1F4E-8C16-61282B1E032B}"/>
    <dgm:cxn modelId="{0810D0AD-8B73-CF49-BD3A-A6B6ED218427}" type="presOf" srcId="{5089161C-CEED-304A-8E0F-D249706D21AB}" destId="{C934DD40-F6B0-784C-A27E-84A29AC843D9}" srcOrd="0" destOrd="0" presId="urn:microsoft.com/office/officeart/2005/8/layout/hierarchy1"/>
    <dgm:cxn modelId="{625BA5AF-60B9-D845-B0D2-BEC700241CDB}" type="presOf" srcId="{CFCB5C2A-3A3C-2643-AE74-AF14FE1A25BC}" destId="{7C92DEF1-1575-5F4B-A5CD-4FEF00BE0038}" srcOrd="0" destOrd="0" presId="urn:microsoft.com/office/officeart/2005/8/layout/hierarchy1"/>
    <dgm:cxn modelId="{4A05D6B0-388F-5F49-B7C4-5E5CD9B8F96A}" srcId="{5089161C-CEED-304A-8E0F-D249706D21AB}" destId="{E8EC899F-38CE-BB4B-BB7F-D13CB71A2CF4}" srcOrd="0" destOrd="0" parTransId="{9FA4A488-CCB3-884F-B4FC-9ACDA7623278}" sibTransId="{1A279C0E-BD21-0641-A27D-15A82F8DB11A}"/>
    <dgm:cxn modelId="{81E396B1-84CE-7D4A-9792-78C2C4A15999}" srcId="{A5D6BE7E-87FA-1F45-A222-E9C51E02D54C}" destId="{ED1DF18C-9C55-2D43-AB2E-DFB7A6285AEF}" srcOrd="1" destOrd="0" parTransId="{5488EAF6-0AD5-E745-AEF5-F790A4A4A378}" sibTransId="{3B5DED82-BE29-4747-B82E-D6B452353456}"/>
    <dgm:cxn modelId="{F53A25B4-E662-EC45-9EF4-184296716150}" srcId="{00100657-0419-E44E-9E28-CD748D0C5363}" destId="{A28830BA-4596-C849-88B3-A7B9AAF9383B}" srcOrd="1" destOrd="0" parTransId="{48AAA26D-D173-0448-9C31-212774657A93}" sibTransId="{B440AD37-142C-F349-8363-DE6A9B075847}"/>
    <dgm:cxn modelId="{FB4E86C0-0BE8-304E-8396-A445744B320B}" srcId="{E8EC899F-38CE-BB4B-BB7F-D13CB71A2CF4}" destId="{0E73BC0E-0BED-6149-AB27-77CBE67F5D82}" srcOrd="0" destOrd="0" parTransId="{920A09E4-EB26-B948-A8A2-0A002C1B4322}" sibTransId="{24CC482C-3727-EF49-A23D-7224F413F005}"/>
    <dgm:cxn modelId="{384176C1-DD3C-3147-8FF9-B03BD610854D}" type="presOf" srcId="{2931485D-84BC-D743-B806-F476387CB238}" destId="{D3D4459F-FE1F-ED42-953E-C80DC0FEC387}" srcOrd="0" destOrd="0" presId="urn:microsoft.com/office/officeart/2005/8/layout/hierarchy1"/>
    <dgm:cxn modelId="{CB336EC6-C917-B940-82A4-F9CB20F21E65}" srcId="{E8EC899F-38CE-BB4B-BB7F-D13CB71A2CF4}" destId="{A7F5300F-6BC1-7E42-B912-A37D1A948F9D}" srcOrd="1" destOrd="0" parTransId="{CFCB5C2A-3A3C-2643-AE74-AF14FE1A25BC}" sibTransId="{EF866478-390E-E14B-ADD3-CEE1BD9AAAB8}"/>
    <dgm:cxn modelId="{1BA5DFC6-C1B0-0546-9EC8-99A074ED5C65}" type="presOf" srcId="{A28830BA-4596-C849-88B3-A7B9AAF9383B}" destId="{ECF1AE12-D463-ED44-86F4-56EDCEBA8EB6}" srcOrd="0" destOrd="0" presId="urn:microsoft.com/office/officeart/2005/8/layout/hierarchy1"/>
    <dgm:cxn modelId="{FE9E5DD2-FA5D-C743-854F-F99ED9655694}" type="presOf" srcId="{E28EAF57-5E54-3C46-8DC6-E9F4AD562742}" destId="{453052A8-1E4B-294B-B7EE-09B95EAD4F49}" srcOrd="0" destOrd="0" presId="urn:microsoft.com/office/officeart/2005/8/layout/hierarchy1"/>
    <dgm:cxn modelId="{3BF957D7-D0F5-E341-BF14-6E58B2933574}" type="presOf" srcId="{A7F5300F-6BC1-7E42-B912-A37D1A948F9D}" destId="{42F5B727-EA65-1C40-A148-12EA40E1B05A}" srcOrd="0" destOrd="0" presId="urn:microsoft.com/office/officeart/2005/8/layout/hierarchy1"/>
    <dgm:cxn modelId="{6D4F6ADC-D176-9743-AA4B-D5531714D969}" srcId="{0C4D5032-334F-FD4A-92FB-176CA315828C}" destId="{5089161C-CEED-304A-8E0F-D249706D21AB}" srcOrd="1" destOrd="0" parTransId="{98526B9E-D22E-4D48-97F0-9716F2687F61}" sibTransId="{BBFD9361-814A-3940-BFE8-9D531B3F7CF1}"/>
    <dgm:cxn modelId="{9DC7A9DC-1DA8-0C4C-BE10-8A3A7FC252BF}" srcId="{857BA4C3-A07A-FD40-818D-B92162F7346C}" destId="{C8614750-D398-6944-9ACF-E46ECB8D710B}" srcOrd="0" destOrd="0" parTransId="{040ED8A1-B04E-574E-8159-789E1674AD1A}" sibTransId="{F360EE95-7078-FC48-B950-39325BFB3EA4}"/>
    <dgm:cxn modelId="{898176E0-E350-1940-B3EB-1B37CF48AA65}" type="presOf" srcId="{66C18876-2D76-FA47-BB79-F47B07819CB2}" destId="{65DC4298-0DF8-C948-B2A0-293C7D950471}" srcOrd="0" destOrd="0" presId="urn:microsoft.com/office/officeart/2005/8/layout/hierarchy1"/>
    <dgm:cxn modelId="{619808EB-01FA-4D49-88B1-6028631CA5E9}" type="presOf" srcId="{C8614750-D398-6944-9ACF-E46ECB8D710B}" destId="{DBC34520-E26F-5645-B66D-C2FF5C543AF0}" srcOrd="0" destOrd="0" presId="urn:microsoft.com/office/officeart/2005/8/layout/hierarchy1"/>
    <dgm:cxn modelId="{E7CB4CF5-B69B-9B4E-B7F9-FA7B68EE0B3C}" type="presOf" srcId="{E8EC899F-38CE-BB4B-BB7F-D13CB71A2CF4}" destId="{238580AA-8570-5B4D-A446-C653C7DD13E8}" srcOrd="0" destOrd="0" presId="urn:microsoft.com/office/officeart/2005/8/layout/hierarchy1"/>
    <dgm:cxn modelId="{0F1074F6-8E68-3B44-A1D0-F84EF5738A3F}" type="presOf" srcId="{9FA4A488-CCB3-884F-B4FC-9ACDA7623278}" destId="{3BC5BAF5-AEB8-9942-8B61-A36E4DAA9E96}" srcOrd="0" destOrd="0" presId="urn:microsoft.com/office/officeart/2005/8/layout/hierarchy1"/>
    <dgm:cxn modelId="{E90267C2-39FE-0C4C-B46B-366454FE5530}" type="presParOf" srcId="{B2F80D47-41DB-EF48-973C-00F09987B58C}" destId="{D1004AD1-736E-5C45-9C0E-A86737AB52E2}" srcOrd="0" destOrd="0" presId="urn:microsoft.com/office/officeart/2005/8/layout/hierarchy1"/>
    <dgm:cxn modelId="{D0C44FD3-24E7-2649-8919-E5AE49E9EC60}" type="presParOf" srcId="{D1004AD1-736E-5C45-9C0E-A86737AB52E2}" destId="{ACFF50FC-8804-2A49-A312-8AD441E8C107}" srcOrd="0" destOrd="0" presId="urn:microsoft.com/office/officeart/2005/8/layout/hierarchy1"/>
    <dgm:cxn modelId="{71D39CAB-357F-8A46-8403-B6D3F554632C}" type="presParOf" srcId="{ACFF50FC-8804-2A49-A312-8AD441E8C107}" destId="{7A9786CC-803D-8F4E-A076-6EF95F755428}" srcOrd="0" destOrd="0" presId="urn:microsoft.com/office/officeart/2005/8/layout/hierarchy1"/>
    <dgm:cxn modelId="{351C436E-984C-914A-817B-198C8B6AE912}" type="presParOf" srcId="{ACFF50FC-8804-2A49-A312-8AD441E8C107}" destId="{0C489E62-6017-244F-85D8-50DD3E0315E3}" srcOrd="1" destOrd="0" presId="urn:microsoft.com/office/officeart/2005/8/layout/hierarchy1"/>
    <dgm:cxn modelId="{28BD77DE-1C9A-8545-B976-36EC39DCFAE1}" type="presParOf" srcId="{D1004AD1-736E-5C45-9C0E-A86737AB52E2}" destId="{167780B4-3F66-9945-ADCD-73C79EEB35EF}" srcOrd="1" destOrd="0" presId="urn:microsoft.com/office/officeart/2005/8/layout/hierarchy1"/>
    <dgm:cxn modelId="{77D5377C-6678-6E49-A3A1-CF3BCC2F32BE}" type="presParOf" srcId="{167780B4-3F66-9945-ADCD-73C79EEB35EF}" destId="{175B44E0-721A-3843-A7D1-7121563E7F4A}" srcOrd="0" destOrd="0" presId="urn:microsoft.com/office/officeart/2005/8/layout/hierarchy1"/>
    <dgm:cxn modelId="{952A9889-63BC-454B-8207-42E97D79261B}" type="presParOf" srcId="{167780B4-3F66-9945-ADCD-73C79EEB35EF}" destId="{C5AF430E-4ECA-4140-8152-FE9E217A3CC4}" srcOrd="1" destOrd="0" presId="urn:microsoft.com/office/officeart/2005/8/layout/hierarchy1"/>
    <dgm:cxn modelId="{C16FFE90-8DE8-2A47-9954-D7B414686D0F}" type="presParOf" srcId="{C5AF430E-4ECA-4140-8152-FE9E217A3CC4}" destId="{712326A8-43A7-DA4C-9605-4AC73D20EA21}" srcOrd="0" destOrd="0" presId="urn:microsoft.com/office/officeart/2005/8/layout/hierarchy1"/>
    <dgm:cxn modelId="{11A5C268-4E20-5C42-BA34-1F3761D42EE1}" type="presParOf" srcId="{712326A8-43A7-DA4C-9605-4AC73D20EA21}" destId="{821900EC-0FE0-EB44-B927-A70C4C10E898}" srcOrd="0" destOrd="0" presId="urn:microsoft.com/office/officeart/2005/8/layout/hierarchy1"/>
    <dgm:cxn modelId="{8207950D-CA0C-2840-94F0-8F8D96756AE0}" type="presParOf" srcId="{712326A8-43A7-DA4C-9605-4AC73D20EA21}" destId="{68825955-2A08-ED42-AD32-5F037003F5AF}" srcOrd="1" destOrd="0" presId="urn:microsoft.com/office/officeart/2005/8/layout/hierarchy1"/>
    <dgm:cxn modelId="{90C72BAF-CB08-284E-8000-69376AC8CC1C}" type="presParOf" srcId="{C5AF430E-4ECA-4140-8152-FE9E217A3CC4}" destId="{B43A8800-18EA-CD46-A8E7-DFD6F33EF857}" srcOrd="1" destOrd="0" presId="urn:microsoft.com/office/officeart/2005/8/layout/hierarchy1"/>
    <dgm:cxn modelId="{C8ABA7FA-3C69-944C-AB94-035B6587293C}" type="presParOf" srcId="{B43A8800-18EA-CD46-A8E7-DFD6F33EF857}" destId="{2874317F-2668-0F4F-AE1A-501A8866E962}" srcOrd="0" destOrd="0" presId="urn:microsoft.com/office/officeart/2005/8/layout/hierarchy1"/>
    <dgm:cxn modelId="{208F90B3-6DFE-3240-8498-8C22D87210B0}" type="presParOf" srcId="{B43A8800-18EA-CD46-A8E7-DFD6F33EF857}" destId="{F053EC6A-B6EE-F241-92EC-0738D35CF3E8}" srcOrd="1" destOrd="0" presId="urn:microsoft.com/office/officeart/2005/8/layout/hierarchy1"/>
    <dgm:cxn modelId="{C30400A7-00FF-E442-A147-D4988E7263D3}" type="presParOf" srcId="{F053EC6A-B6EE-F241-92EC-0738D35CF3E8}" destId="{7CFEC23F-7867-FC4B-B3B4-1B44D9A3F23B}" srcOrd="0" destOrd="0" presId="urn:microsoft.com/office/officeart/2005/8/layout/hierarchy1"/>
    <dgm:cxn modelId="{75161B0B-CDFD-894A-A5EA-DB3B79AB0B9A}" type="presParOf" srcId="{7CFEC23F-7867-FC4B-B3B4-1B44D9A3F23B}" destId="{ADFAB915-B3BF-6D41-B4BF-5AD0D80AB32D}" srcOrd="0" destOrd="0" presId="urn:microsoft.com/office/officeart/2005/8/layout/hierarchy1"/>
    <dgm:cxn modelId="{0BFCDA79-1222-8D47-A727-34BE7045E585}" type="presParOf" srcId="{7CFEC23F-7867-FC4B-B3B4-1B44D9A3F23B}" destId="{5D30C10B-670B-BE4D-82BA-C21F9A28DAD3}" srcOrd="1" destOrd="0" presId="urn:microsoft.com/office/officeart/2005/8/layout/hierarchy1"/>
    <dgm:cxn modelId="{38B6111A-5CC2-2C43-95FD-D25CF0804170}" type="presParOf" srcId="{F053EC6A-B6EE-F241-92EC-0738D35CF3E8}" destId="{C6771377-0F4A-F645-9EAF-CBB2B579983F}" srcOrd="1" destOrd="0" presId="urn:microsoft.com/office/officeart/2005/8/layout/hierarchy1"/>
    <dgm:cxn modelId="{F44CFEA3-CBD2-954E-8A3B-0C3405322737}" type="presParOf" srcId="{C6771377-0F4A-F645-9EAF-CBB2B579983F}" destId="{B55EFC6D-9643-9A42-8B13-04EF6F3C34BA}" srcOrd="0" destOrd="0" presId="urn:microsoft.com/office/officeart/2005/8/layout/hierarchy1"/>
    <dgm:cxn modelId="{6785EE18-24F8-E445-B1B8-8CC260ABF683}" type="presParOf" srcId="{C6771377-0F4A-F645-9EAF-CBB2B579983F}" destId="{CCCAC610-C7F1-0C4C-A671-2CE8473665B6}" srcOrd="1" destOrd="0" presId="urn:microsoft.com/office/officeart/2005/8/layout/hierarchy1"/>
    <dgm:cxn modelId="{281037BC-0555-FE41-8CDC-B24A148B9979}" type="presParOf" srcId="{CCCAC610-C7F1-0C4C-A671-2CE8473665B6}" destId="{AF0E8F53-C7CA-6546-A85F-8EE7FD2110DE}" srcOrd="0" destOrd="0" presId="urn:microsoft.com/office/officeart/2005/8/layout/hierarchy1"/>
    <dgm:cxn modelId="{72070DDD-CED6-E44A-8BBE-979BA82F39D1}" type="presParOf" srcId="{AF0E8F53-C7CA-6546-A85F-8EE7FD2110DE}" destId="{2F452F3A-A483-1C4B-8FD8-F1DCCF52E02E}" srcOrd="0" destOrd="0" presId="urn:microsoft.com/office/officeart/2005/8/layout/hierarchy1"/>
    <dgm:cxn modelId="{C3D51030-D9B1-6341-A8BC-653121E4EEAA}" type="presParOf" srcId="{AF0E8F53-C7CA-6546-A85F-8EE7FD2110DE}" destId="{DBC34520-E26F-5645-B66D-C2FF5C543AF0}" srcOrd="1" destOrd="0" presId="urn:microsoft.com/office/officeart/2005/8/layout/hierarchy1"/>
    <dgm:cxn modelId="{9748A78D-E243-5644-9A1C-B4E44D52C660}" type="presParOf" srcId="{CCCAC610-C7F1-0C4C-A671-2CE8473665B6}" destId="{E022EEA3-D82E-E04F-8A28-5538812824DC}" srcOrd="1" destOrd="0" presId="urn:microsoft.com/office/officeart/2005/8/layout/hierarchy1"/>
    <dgm:cxn modelId="{5601F7B7-5A81-AE4F-BE94-3666E6ED6120}" type="presParOf" srcId="{C6771377-0F4A-F645-9EAF-CBB2B579983F}" destId="{D3D4459F-FE1F-ED42-953E-C80DC0FEC387}" srcOrd="2" destOrd="0" presId="urn:microsoft.com/office/officeart/2005/8/layout/hierarchy1"/>
    <dgm:cxn modelId="{FAEF029F-E5C4-FC43-957F-EBFC315BD7DE}" type="presParOf" srcId="{C6771377-0F4A-F645-9EAF-CBB2B579983F}" destId="{8B4C08C2-B1DA-E341-8474-A1F220B0523D}" srcOrd="3" destOrd="0" presId="urn:microsoft.com/office/officeart/2005/8/layout/hierarchy1"/>
    <dgm:cxn modelId="{5496BB42-A86F-A448-AB6B-38C1C24502CC}" type="presParOf" srcId="{8B4C08C2-B1DA-E341-8474-A1F220B0523D}" destId="{05BB31ED-3A11-224B-985D-672A1D8FD542}" srcOrd="0" destOrd="0" presId="urn:microsoft.com/office/officeart/2005/8/layout/hierarchy1"/>
    <dgm:cxn modelId="{3187C467-D5E5-8847-A8A8-E964D37B7698}" type="presParOf" srcId="{05BB31ED-3A11-224B-985D-672A1D8FD542}" destId="{2BCDE971-61D5-704D-952A-ED446385F5CF}" srcOrd="0" destOrd="0" presId="urn:microsoft.com/office/officeart/2005/8/layout/hierarchy1"/>
    <dgm:cxn modelId="{09040345-A4A6-3C44-94F0-1D019013898F}" type="presParOf" srcId="{05BB31ED-3A11-224B-985D-672A1D8FD542}" destId="{24A4606B-5CA5-F749-8D5D-5CC421E4655B}" srcOrd="1" destOrd="0" presId="urn:microsoft.com/office/officeart/2005/8/layout/hierarchy1"/>
    <dgm:cxn modelId="{38FFCD7E-F14C-124D-8CB9-F08D2F09F63F}" type="presParOf" srcId="{8B4C08C2-B1DA-E341-8474-A1F220B0523D}" destId="{7821E711-9829-6847-BB64-8517F30FFCE4}" srcOrd="1" destOrd="0" presId="urn:microsoft.com/office/officeart/2005/8/layout/hierarchy1"/>
    <dgm:cxn modelId="{C0920ECE-5416-6A40-B08E-CF0572549A15}" type="presParOf" srcId="{B43A8800-18EA-CD46-A8E7-DFD6F33EF857}" destId="{F8711F33-E882-FB41-80C2-E5AE21D3B87C}" srcOrd="2" destOrd="0" presId="urn:microsoft.com/office/officeart/2005/8/layout/hierarchy1"/>
    <dgm:cxn modelId="{F509332A-F392-EE42-BAD3-F2B9E62726D5}" type="presParOf" srcId="{B43A8800-18EA-CD46-A8E7-DFD6F33EF857}" destId="{F265E3EF-E7CB-AB4E-AD9F-5B50B296149B}" srcOrd="3" destOrd="0" presId="urn:microsoft.com/office/officeart/2005/8/layout/hierarchy1"/>
    <dgm:cxn modelId="{F076B1E2-F50A-EA4F-B734-B569C0E54DC5}" type="presParOf" srcId="{F265E3EF-E7CB-AB4E-AD9F-5B50B296149B}" destId="{0EE7380A-8D03-6142-9B85-91E71F8D017F}" srcOrd="0" destOrd="0" presId="urn:microsoft.com/office/officeart/2005/8/layout/hierarchy1"/>
    <dgm:cxn modelId="{01814520-60EF-8D4E-8342-48E9D0AAB2BA}" type="presParOf" srcId="{0EE7380A-8D03-6142-9B85-91E71F8D017F}" destId="{C0B0C097-08C2-DD4F-8D31-3075D74EB853}" srcOrd="0" destOrd="0" presId="urn:microsoft.com/office/officeart/2005/8/layout/hierarchy1"/>
    <dgm:cxn modelId="{999C5B21-F128-C149-ABEE-4F950EFE9656}" type="presParOf" srcId="{0EE7380A-8D03-6142-9B85-91E71F8D017F}" destId="{7A99B1D9-E37B-FB46-83E0-A8B6B58F529B}" srcOrd="1" destOrd="0" presId="urn:microsoft.com/office/officeart/2005/8/layout/hierarchy1"/>
    <dgm:cxn modelId="{6AD4D8BF-D0DE-674D-BDC0-B907249D9F8D}" type="presParOf" srcId="{F265E3EF-E7CB-AB4E-AD9F-5B50B296149B}" destId="{569DE4FA-F239-FC4A-ABF1-8E52BC7912FD}" srcOrd="1" destOrd="0" presId="urn:microsoft.com/office/officeart/2005/8/layout/hierarchy1"/>
    <dgm:cxn modelId="{4983B9F0-0AE7-B744-833D-D498477B64C2}" type="presParOf" srcId="{569DE4FA-F239-FC4A-ABF1-8E52BC7912FD}" destId="{9D039F44-B88B-E443-94F8-1596EF14E9AB}" srcOrd="0" destOrd="0" presId="urn:microsoft.com/office/officeart/2005/8/layout/hierarchy1"/>
    <dgm:cxn modelId="{CA823587-EBBE-2049-BF99-5E949EC54F1B}" type="presParOf" srcId="{569DE4FA-F239-FC4A-ABF1-8E52BC7912FD}" destId="{6D64F13E-6153-894A-BBDB-64278760AEC8}" srcOrd="1" destOrd="0" presId="urn:microsoft.com/office/officeart/2005/8/layout/hierarchy1"/>
    <dgm:cxn modelId="{A269AC02-AE74-764D-B234-226A864AF55F}" type="presParOf" srcId="{6D64F13E-6153-894A-BBDB-64278760AEC8}" destId="{9F8F5C82-F186-AD47-8C74-96AE3097C9A2}" srcOrd="0" destOrd="0" presId="urn:microsoft.com/office/officeart/2005/8/layout/hierarchy1"/>
    <dgm:cxn modelId="{DEC8BDAC-A063-1045-B144-41381794BAD9}" type="presParOf" srcId="{9F8F5C82-F186-AD47-8C74-96AE3097C9A2}" destId="{39FC1EC5-40EC-AB48-A79C-254D60153819}" srcOrd="0" destOrd="0" presId="urn:microsoft.com/office/officeart/2005/8/layout/hierarchy1"/>
    <dgm:cxn modelId="{550FB14B-E79E-DF4C-B8B1-56B2180936E3}" type="presParOf" srcId="{9F8F5C82-F186-AD47-8C74-96AE3097C9A2}" destId="{8E668BBF-6A70-1A4C-B7F7-A98C18A7D764}" srcOrd="1" destOrd="0" presId="urn:microsoft.com/office/officeart/2005/8/layout/hierarchy1"/>
    <dgm:cxn modelId="{3F065772-8557-8A4B-83EA-9EA969E49A68}" type="presParOf" srcId="{6D64F13E-6153-894A-BBDB-64278760AEC8}" destId="{C2A834F0-B4C1-C94A-8118-359787D97034}" srcOrd="1" destOrd="0" presId="urn:microsoft.com/office/officeart/2005/8/layout/hierarchy1"/>
    <dgm:cxn modelId="{FE0F6C52-8EDA-C54D-84F9-FE29808EBA64}" type="presParOf" srcId="{569DE4FA-F239-FC4A-ABF1-8E52BC7912FD}" destId="{4814FD96-9939-7D49-B2F6-3C934F74DD7D}" srcOrd="2" destOrd="0" presId="urn:microsoft.com/office/officeart/2005/8/layout/hierarchy1"/>
    <dgm:cxn modelId="{8218D3A1-006D-E448-8C66-23AD0034F3E7}" type="presParOf" srcId="{569DE4FA-F239-FC4A-ABF1-8E52BC7912FD}" destId="{7904CEEC-087A-934F-B5CC-AA4AA5195345}" srcOrd="3" destOrd="0" presId="urn:microsoft.com/office/officeart/2005/8/layout/hierarchy1"/>
    <dgm:cxn modelId="{3AC8754A-84D9-FA41-8744-B194397BCCB5}" type="presParOf" srcId="{7904CEEC-087A-934F-B5CC-AA4AA5195345}" destId="{3550A0F2-5702-D64C-ACAA-1D7908EE40D2}" srcOrd="0" destOrd="0" presId="urn:microsoft.com/office/officeart/2005/8/layout/hierarchy1"/>
    <dgm:cxn modelId="{F1BDA9CD-5256-F642-9FAD-295ADE451C91}" type="presParOf" srcId="{3550A0F2-5702-D64C-ACAA-1D7908EE40D2}" destId="{4E7F7981-DDC7-8B4E-82D3-B89618EC9739}" srcOrd="0" destOrd="0" presId="urn:microsoft.com/office/officeart/2005/8/layout/hierarchy1"/>
    <dgm:cxn modelId="{20705EFC-B1CD-7849-AB42-FF024FB6B802}" type="presParOf" srcId="{3550A0F2-5702-D64C-ACAA-1D7908EE40D2}" destId="{ECF1AE12-D463-ED44-86F4-56EDCEBA8EB6}" srcOrd="1" destOrd="0" presId="urn:microsoft.com/office/officeart/2005/8/layout/hierarchy1"/>
    <dgm:cxn modelId="{6E8A7F23-33D1-3B4B-BA92-80E43A6219D6}" type="presParOf" srcId="{7904CEEC-087A-934F-B5CC-AA4AA5195345}" destId="{EE3CECB1-407F-0D4A-A73F-B90882488AE5}" srcOrd="1" destOrd="0" presId="urn:microsoft.com/office/officeart/2005/8/layout/hierarchy1"/>
    <dgm:cxn modelId="{8D114F09-FDBE-5243-AB9F-78829D28D654}" type="presParOf" srcId="{167780B4-3F66-9945-ADCD-73C79EEB35EF}" destId="{DDDB1529-EC38-3F47-B36F-CD58DA2C79F9}" srcOrd="2" destOrd="0" presId="urn:microsoft.com/office/officeart/2005/8/layout/hierarchy1"/>
    <dgm:cxn modelId="{BB246153-6D0B-264F-9092-ADDE9DFB0124}" type="presParOf" srcId="{167780B4-3F66-9945-ADCD-73C79EEB35EF}" destId="{42B70F64-A2B6-284D-ADC1-8660D92DC952}" srcOrd="3" destOrd="0" presId="urn:microsoft.com/office/officeart/2005/8/layout/hierarchy1"/>
    <dgm:cxn modelId="{B9340F2E-5B3D-1247-9A80-87C6099C256B}" type="presParOf" srcId="{42B70F64-A2B6-284D-ADC1-8660D92DC952}" destId="{D9CD2D70-1189-C14A-AE5C-C368FD07B029}" srcOrd="0" destOrd="0" presId="urn:microsoft.com/office/officeart/2005/8/layout/hierarchy1"/>
    <dgm:cxn modelId="{3DB7012A-769E-7D4C-B54E-65F616DAC2C1}" type="presParOf" srcId="{D9CD2D70-1189-C14A-AE5C-C368FD07B029}" destId="{1F35D036-341E-F945-ADD5-32E7B71D628A}" srcOrd="0" destOrd="0" presId="urn:microsoft.com/office/officeart/2005/8/layout/hierarchy1"/>
    <dgm:cxn modelId="{FD0EB86B-E457-3343-B6D5-5AD599F24E23}" type="presParOf" srcId="{D9CD2D70-1189-C14A-AE5C-C368FD07B029}" destId="{C934DD40-F6B0-784C-A27E-84A29AC843D9}" srcOrd="1" destOrd="0" presId="urn:microsoft.com/office/officeart/2005/8/layout/hierarchy1"/>
    <dgm:cxn modelId="{10EF58D0-D6D7-3044-AFEF-EAA1934EE467}" type="presParOf" srcId="{42B70F64-A2B6-284D-ADC1-8660D92DC952}" destId="{D277DBE8-66B0-4942-9A4C-7B647AD6F0EF}" srcOrd="1" destOrd="0" presId="urn:microsoft.com/office/officeart/2005/8/layout/hierarchy1"/>
    <dgm:cxn modelId="{0B73A1D5-0D26-4144-9206-F14E1E29B220}" type="presParOf" srcId="{D277DBE8-66B0-4942-9A4C-7B647AD6F0EF}" destId="{3BC5BAF5-AEB8-9942-8B61-A36E4DAA9E96}" srcOrd="0" destOrd="0" presId="urn:microsoft.com/office/officeart/2005/8/layout/hierarchy1"/>
    <dgm:cxn modelId="{951350A6-0897-7F47-8533-5AA3DEA714A3}" type="presParOf" srcId="{D277DBE8-66B0-4942-9A4C-7B647AD6F0EF}" destId="{CD492310-8B90-9B4B-841D-14E2C615F3A9}" srcOrd="1" destOrd="0" presId="urn:microsoft.com/office/officeart/2005/8/layout/hierarchy1"/>
    <dgm:cxn modelId="{850DD479-7FEC-374E-82BD-C64BA2F8A553}" type="presParOf" srcId="{CD492310-8B90-9B4B-841D-14E2C615F3A9}" destId="{4EC72B8A-CCFD-FB4E-B791-A5639FD3B03A}" srcOrd="0" destOrd="0" presId="urn:microsoft.com/office/officeart/2005/8/layout/hierarchy1"/>
    <dgm:cxn modelId="{7E384923-29B1-E242-BC50-9FAC2AAF6EA0}" type="presParOf" srcId="{4EC72B8A-CCFD-FB4E-B791-A5639FD3B03A}" destId="{F5C2D9A4-2B7A-BE40-923E-524A61489F71}" srcOrd="0" destOrd="0" presId="urn:microsoft.com/office/officeart/2005/8/layout/hierarchy1"/>
    <dgm:cxn modelId="{D877785E-5E15-A94A-9AA9-EFC14FAEA422}" type="presParOf" srcId="{4EC72B8A-CCFD-FB4E-B791-A5639FD3B03A}" destId="{238580AA-8570-5B4D-A446-C653C7DD13E8}" srcOrd="1" destOrd="0" presId="urn:microsoft.com/office/officeart/2005/8/layout/hierarchy1"/>
    <dgm:cxn modelId="{8AFC6488-22F3-FF4B-AB46-141988670DEF}" type="presParOf" srcId="{CD492310-8B90-9B4B-841D-14E2C615F3A9}" destId="{CC38C73C-969E-F84B-ABF2-5D386BF3BF76}" srcOrd="1" destOrd="0" presId="urn:microsoft.com/office/officeart/2005/8/layout/hierarchy1"/>
    <dgm:cxn modelId="{30534B3C-FD9E-1644-9CFC-BB9FED61D90E}" type="presParOf" srcId="{CC38C73C-969E-F84B-ABF2-5D386BF3BF76}" destId="{035CC8CF-4921-7141-9810-2FCCCF155E8C}" srcOrd="0" destOrd="0" presId="urn:microsoft.com/office/officeart/2005/8/layout/hierarchy1"/>
    <dgm:cxn modelId="{D6CA75DC-75AA-C547-8D09-D4ABD99DF371}" type="presParOf" srcId="{CC38C73C-969E-F84B-ABF2-5D386BF3BF76}" destId="{00B572C2-6C69-F443-B682-10FAB5400D26}" srcOrd="1" destOrd="0" presId="urn:microsoft.com/office/officeart/2005/8/layout/hierarchy1"/>
    <dgm:cxn modelId="{B669ADB0-B3A1-F241-AF46-B705D3AAAA68}" type="presParOf" srcId="{00B572C2-6C69-F443-B682-10FAB5400D26}" destId="{E98F5434-94F3-9E4B-BF55-696BEBBC91EE}" srcOrd="0" destOrd="0" presId="urn:microsoft.com/office/officeart/2005/8/layout/hierarchy1"/>
    <dgm:cxn modelId="{DE1968A4-2E80-EA42-BB0D-8B88B41D7F21}" type="presParOf" srcId="{E98F5434-94F3-9E4B-BF55-696BEBBC91EE}" destId="{B274C715-1A95-E248-A55C-8AE87E5CB9C1}" srcOrd="0" destOrd="0" presId="urn:microsoft.com/office/officeart/2005/8/layout/hierarchy1"/>
    <dgm:cxn modelId="{F9AA9966-D84F-F548-8681-1F36EBF50A3C}" type="presParOf" srcId="{E98F5434-94F3-9E4B-BF55-696BEBBC91EE}" destId="{EE49F164-9520-DA41-BD1E-004D3859CD35}" srcOrd="1" destOrd="0" presId="urn:microsoft.com/office/officeart/2005/8/layout/hierarchy1"/>
    <dgm:cxn modelId="{04F4D37B-78F1-9940-8CEF-3593B9990C1F}" type="presParOf" srcId="{00B572C2-6C69-F443-B682-10FAB5400D26}" destId="{1336377B-FAAF-4E49-A02A-6385DECC50DF}" srcOrd="1" destOrd="0" presId="urn:microsoft.com/office/officeart/2005/8/layout/hierarchy1"/>
    <dgm:cxn modelId="{B2E23DE8-EDC6-1E40-816C-8F6D4F00C588}" type="presParOf" srcId="{CC38C73C-969E-F84B-ABF2-5D386BF3BF76}" destId="{7C92DEF1-1575-5F4B-A5CD-4FEF00BE0038}" srcOrd="2" destOrd="0" presId="urn:microsoft.com/office/officeart/2005/8/layout/hierarchy1"/>
    <dgm:cxn modelId="{5CC1D9DD-D814-8F45-82E6-44F239F48190}" type="presParOf" srcId="{CC38C73C-969E-F84B-ABF2-5D386BF3BF76}" destId="{6445E51F-6CEB-EF48-85C4-32562C9966CC}" srcOrd="3" destOrd="0" presId="urn:microsoft.com/office/officeart/2005/8/layout/hierarchy1"/>
    <dgm:cxn modelId="{109512ED-0399-D94A-BBF2-D138D717BD50}" type="presParOf" srcId="{6445E51F-6CEB-EF48-85C4-32562C9966CC}" destId="{EB21BD17-0604-DE40-9F20-AE398FF1D294}" srcOrd="0" destOrd="0" presId="urn:microsoft.com/office/officeart/2005/8/layout/hierarchy1"/>
    <dgm:cxn modelId="{A8EED699-9D53-4F4B-806F-8E6DA30BF698}" type="presParOf" srcId="{EB21BD17-0604-DE40-9F20-AE398FF1D294}" destId="{D4C54258-1598-6648-AB96-4C7A058CA655}" srcOrd="0" destOrd="0" presId="urn:microsoft.com/office/officeart/2005/8/layout/hierarchy1"/>
    <dgm:cxn modelId="{B559FEBA-6C82-7B40-B2E5-013183C1C1B5}" type="presParOf" srcId="{EB21BD17-0604-DE40-9F20-AE398FF1D294}" destId="{42F5B727-EA65-1C40-A148-12EA40E1B05A}" srcOrd="1" destOrd="0" presId="urn:microsoft.com/office/officeart/2005/8/layout/hierarchy1"/>
    <dgm:cxn modelId="{7664C096-CEF0-7341-890F-52D60B14BCF0}" type="presParOf" srcId="{6445E51F-6CEB-EF48-85C4-32562C9966CC}" destId="{C7F22FDB-CD85-C345-9C27-7C63BDAC302F}" srcOrd="1" destOrd="0" presId="urn:microsoft.com/office/officeart/2005/8/layout/hierarchy1"/>
    <dgm:cxn modelId="{AED4557D-1D16-8745-9175-BBDFB5404F8F}" type="presParOf" srcId="{D277DBE8-66B0-4942-9A4C-7B647AD6F0EF}" destId="{65DC4298-0DF8-C948-B2A0-293C7D950471}" srcOrd="2" destOrd="0" presId="urn:microsoft.com/office/officeart/2005/8/layout/hierarchy1"/>
    <dgm:cxn modelId="{D4B4B269-479A-2341-AD02-32AC9CD1BD9B}" type="presParOf" srcId="{D277DBE8-66B0-4942-9A4C-7B647AD6F0EF}" destId="{79226D5D-CB8E-F440-86E8-715F3B6428C4}" srcOrd="3" destOrd="0" presId="urn:microsoft.com/office/officeart/2005/8/layout/hierarchy1"/>
    <dgm:cxn modelId="{0F1AEB9C-8120-3549-B077-2DC8175E3A54}" type="presParOf" srcId="{79226D5D-CB8E-F440-86E8-715F3B6428C4}" destId="{F57BD86E-BC44-FE42-8C8E-5DED0D6AF418}" srcOrd="0" destOrd="0" presId="urn:microsoft.com/office/officeart/2005/8/layout/hierarchy1"/>
    <dgm:cxn modelId="{850BADBE-F25A-C243-BC25-E52F56A3B9C5}" type="presParOf" srcId="{F57BD86E-BC44-FE42-8C8E-5DED0D6AF418}" destId="{2A77DAA5-52E7-A54A-A286-397B4A7F0586}" srcOrd="0" destOrd="0" presId="urn:microsoft.com/office/officeart/2005/8/layout/hierarchy1"/>
    <dgm:cxn modelId="{287AC6CC-A4AD-E543-B748-3BE762B7C32D}" type="presParOf" srcId="{F57BD86E-BC44-FE42-8C8E-5DED0D6AF418}" destId="{425F97BC-5B5E-9F45-BA32-EF632CDC0C92}" srcOrd="1" destOrd="0" presId="urn:microsoft.com/office/officeart/2005/8/layout/hierarchy1"/>
    <dgm:cxn modelId="{2A895643-FF48-D24B-97BB-4F6554309A9B}" type="presParOf" srcId="{79226D5D-CB8E-F440-86E8-715F3B6428C4}" destId="{6760E1A7-5FE6-1549-9413-21DDB96022AE}" srcOrd="1" destOrd="0" presId="urn:microsoft.com/office/officeart/2005/8/layout/hierarchy1"/>
    <dgm:cxn modelId="{C194B278-AE78-0D4B-9EC1-F0407203AC58}" type="presParOf" srcId="{6760E1A7-5FE6-1549-9413-21DDB96022AE}" destId="{453052A8-1E4B-294B-B7EE-09B95EAD4F49}" srcOrd="0" destOrd="0" presId="urn:microsoft.com/office/officeart/2005/8/layout/hierarchy1"/>
    <dgm:cxn modelId="{91FEA2DC-D53A-E842-AE56-7A6F23183494}" type="presParOf" srcId="{6760E1A7-5FE6-1549-9413-21DDB96022AE}" destId="{56A34840-FC1B-424B-90B2-54B7056B5317}" srcOrd="1" destOrd="0" presId="urn:microsoft.com/office/officeart/2005/8/layout/hierarchy1"/>
    <dgm:cxn modelId="{1DF39B65-43AF-E54D-9BE2-22FCFCE33918}" type="presParOf" srcId="{56A34840-FC1B-424B-90B2-54B7056B5317}" destId="{1EC87024-DAC8-5044-A153-65F16E6E9FD0}" srcOrd="0" destOrd="0" presId="urn:microsoft.com/office/officeart/2005/8/layout/hierarchy1"/>
    <dgm:cxn modelId="{1711CBDD-A17A-1A41-9DF9-413C6C263184}" type="presParOf" srcId="{1EC87024-DAC8-5044-A153-65F16E6E9FD0}" destId="{D337F7A4-DB24-074A-8A8F-50CBDE232E33}" srcOrd="0" destOrd="0" presId="urn:microsoft.com/office/officeart/2005/8/layout/hierarchy1"/>
    <dgm:cxn modelId="{E1473590-C312-0D49-B77B-C802BAE1471C}" type="presParOf" srcId="{1EC87024-DAC8-5044-A153-65F16E6E9FD0}" destId="{92AB2DD5-893B-874E-BCA3-8E6F76018418}" srcOrd="1" destOrd="0" presId="urn:microsoft.com/office/officeart/2005/8/layout/hierarchy1"/>
    <dgm:cxn modelId="{2D35D5E2-2180-B24A-9577-58577C5EF5C0}" type="presParOf" srcId="{56A34840-FC1B-424B-90B2-54B7056B5317}" destId="{F1117771-38F2-1E4A-8B77-59695F802695}" srcOrd="1" destOrd="0" presId="urn:microsoft.com/office/officeart/2005/8/layout/hierarchy1"/>
    <dgm:cxn modelId="{A78FEB8F-35C0-6042-8C9B-A62C3F14690D}" type="presParOf" srcId="{6760E1A7-5FE6-1549-9413-21DDB96022AE}" destId="{5A693AFB-CC54-164A-B706-9FB14DB8439F}" srcOrd="2" destOrd="0" presId="urn:microsoft.com/office/officeart/2005/8/layout/hierarchy1"/>
    <dgm:cxn modelId="{B8827763-6A05-6F44-B098-F0449DC4FAFB}" type="presParOf" srcId="{6760E1A7-5FE6-1549-9413-21DDB96022AE}" destId="{80F7504D-97DD-1B4B-B37A-8D60BD9B1AEA}" srcOrd="3" destOrd="0" presId="urn:microsoft.com/office/officeart/2005/8/layout/hierarchy1"/>
    <dgm:cxn modelId="{3D35392B-22A4-724E-B099-3B89A92CA908}" type="presParOf" srcId="{80F7504D-97DD-1B4B-B37A-8D60BD9B1AEA}" destId="{B410B87C-D230-6F4A-A1E0-BAD5C75DDEAB}" srcOrd="0" destOrd="0" presId="urn:microsoft.com/office/officeart/2005/8/layout/hierarchy1"/>
    <dgm:cxn modelId="{ED9D6955-9750-E84B-AE51-1163EF7524BA}" type="presParOf" srcId="{B410B87C-D230-6F4A-A1E0-BAD5C75DDEAB}" destId="{52905259-E4A3-014A-97C0-244F14FA30A0}" srcOrd="0" destOrd="0" presId="urn:microsoft.com/office/officeart/2005/8/layout/hierarchy1"/>
    <dgm:cxn modelId="{94C458E0-700A-9844-B782-C7AB1A638AFF}" type="presParOf" srcId="{B410B87C-D230-6F4A-A1E0-BAD5C75DDEAB}" destId="{34B010F6-B8C3-714A-BC5A-B6517252D14E}" srcOrd="1" destOrd="0" presId="urn:microsoft.com/office/officeart/2005/8/layout/hierarchy1"/>
    <dgm:cxn modelId="{1135756B-C41D-F84E-8F8A-60CD8E3E9C64}" type="presParOf" srcId="{80F7504D-97DD-1B4B-B37A-8D60BD9B1AEA}" destId="{F5FB0B43-5E4F-A046-ACBA-750CB246B60A}"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693AFB-CC54-164A-B706-9FB14DB8439F}">
      <dsp:nvSpPr>
        <dsp:cNvPr id="0" name=""/>
        <dsp:cNvSpPr/>
      </dsp:nvSpPr>
      <dsp:spPr>
        <a:xfrm>
          <a:off x="6987445" y="3230769"/>
          <a:ext cx="505483" cy="240564"/>
        </a:xfrm>
        <a:custGeom>
          <a:avLst/>
          <a:gdLst/>
          <a:ahLst/>
          <a:cxnLst/>
          <a:rect l="0" t="0" r="0" b="0"/>
          <a:pathLst>
            <a:path>
              <a:moveTo>
                <a:pt x="0" y="0"/>
              </a:moveTo>
              <a:lnTo>
                <a:pt x="0" y="163937"/>
              </a:lnTo>
              <a:lnTo>
                <a:pt x="505483" y="163937"/>
              </a:lnTo>
              <a:lnTo>
                <a:pt x="505483"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3052A8-1E4B-294B-B7EE-09B95EAD4F49}">
      <dsp:nvSpPr>
        <dsp:cNvPr id="0" name=""/>
        <dsp:cNvSpPr/>
      </dsp:nvSpPr>
      <dsp:spPr>
        <a:xfrm>
          <a:off x="6481962" y="3230769"/>
          <a:ext cx="505483" cy="240564"/>
        </a:xfrm>
        <a:custGeom>
          <a:avLst/>
          <a:gdLst/>
          <a:ahLst/>
          <a:cxnLst/>
          <a:rect l="0" t="0" r="0" b="0"/>
          <a:pathLst>
            <a:path>
              <a:moveTo>
                <a:pt x="505483" y="0"/>
              </a:moveTo>
              <a:lnTo>
                <a:pt x="505483" y="163937"/>
              </a:lnTo>
              <a:lnTo>
                <a:pt x="0" y="163937"/>
              </a:lnTo>
              <a:lnTo>
                <a:pt x="0"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5DC4298-0DF8-C948-B2A0-293C7D950471}">
      <dsp:nvSpPr>
        <dsp:cNvPr id="0" name=""/>
        <dsp:cNvSpPr/>
      </dsp:nvSpPr>
      <dsp:spPr>
        <a:xfrm>
          <a:off x="5976479" y="2464962"/>
          <a:ext cx="1010966" cy="240564"/>
        </a:xfrm>
        <a:custGeom>
          <a:avLst/>
          <a:gdLst/>
          <a:ahLst/>
          <a:cxnLst/>
          <a:rect l="0" t="0" r="0" b="0"/>
          <a:pathLst>
            <a:path>
              <a:moveTo>
                <a:pt x="0" y="0"/>
              </a:moveTo>
              <a:lnTo>
                <a:pt x="0" y="163937"/>
              </a:lnTo>
              <a:lnTo>
                <a:pt x="1010966" y="163937"/>
              </a:lnTo>
              <a:lnTo>
                <a:pt x="1010966"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C92DEF1-1575-5F4B-A5CD-4FEF00BE0038}">
      <dsp:nvSpPr>
        <dsp:cNvPr id="0" name=""/>
        <dsp:cNvSpPr/>
      </dsp:nvSpPr>
      <dsp:spPr>
        <a:xfrm>
          <a:off x="4965513" y="3230769"/>
          <a:ext cx="505483" cy="240564"/>
        </a:xfrm>
        <a:custGeom>
          <a:avLst/>
          <a:gdLst/>
          <a:ahLst/>
          <a:cxnLst/>
          <a:rect l="0" t="0" r="0" b="0"/>
          <a:pathLst>
            <a:path>
              <a:moveTo>
                <a:pt x="0" y="0"/>
              </a:moveTo>
              <a:lnTo>
                <a:pt x="0" y="163937"/>
              </a:lnTo>
              <a:lnTo>
                <a:pt x="505483" y="163937"/>
              </a:lnTo>
              <a:lnTo>
                <a:pt x="505483"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35CC8CF-4921-7141-9810-2FCCCF155E8C}">
      <dsp:nvSpPr>
        <dsp:cNvPr id="0" name=""/>
        <dsp:cNvSpPr/>
      </dsp:nvSpPr>
      <dsp:spPr>
        <a:xfrm>
          <a:off x="4460030" y="3230769"/>
          <a:ext cx="505483" cy="240564"/>
        </a:xfrm>
        <a:custGeom>
          <a:avLst/>
          <a:gdLst/>
          <a:ahLst/>
          <a:cxnLst/>
          <a:rect l="0" t="0" r="0" b="0"/>
          <a:pathLst>
            <a:path>
              <a:moveTo>
                <a:pt x="505483" y="0"/>
              </a:moveTo>
              <a:lnTo>
                <a:pt x="505483" y="163937"/>
              </a:lnTo>
              <a:lnTo>
                <a:pt x="0" y="163937"/>
              </a:lnTo>
              <a:lnTo>
                <a:pt x="0"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BC5BAF5-AEB8-9942-8B61-A36E4DAA9E96}">
      <dsp:nvSpPr>
        <dsp:cNvPr id="0" name=""/>
        <dsp:cNvSpPr/>
      </dsp:nvSpPr>
      <dsp:spPr>
        <a:xfrm>
          <a:off x="4965513" y="2464962"/>
          <a:ext cx="1010966" cy="240564"/>
        </a:xfrm>
        <a:custGeom>
          <a:avLst/>
          <a:gdLst/>
          <a:ahLst/>
          <a:cxnLst/>
          <a:rect l="0" t="0" r="0" b="0"/>
          <a:pathLst>
            <a:path>
              <a:moveTo>
                <a:pt x="1010966" y="0"/>
              </a:moveTo>
              <a:lnTo>
                <a:pt x="1010966" y="163937"/>
              </a:lnTo>
              <a:lnTo>
                <a:pt x="0" y="163937"/>
              </a:lnTo>
              <a:lnTo>
                <a:pt x="0"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DDB1529-EC38-3F47-B36F-CD58DA2C79F9}">
      <dsp:nvSpPr>
        <dsp:cNvPr id="0" name=""/>
        <dsp:cNvSpPr/>
      </dsp:nvSpPr>
      <dsp:spPr>
        <a:xfrm>
          <a:off x="3954546" y="1699155"/>
          <a:ext cx="2021932" cy="240564"/>
        </a:xfrm>
        <a:custGeom>
          <a:avLst/>
          <a:gdLst/>
          <a:ahLst/>
          <a:cxnLst/>
          <a:rect l="0" t="0" r="0" b="0"/>
          <a:pathLst>
            <a:path>
              <a:moveTo>
                <a:pt x="0" y="0"/>
              </a:moveTo>
              <a:lnTo>
                <a:pt x="0" y="163937"/>
              </a:lnTo>
              <a:lnTo>
                <a:pt x="2021932" y="163937"/>
              </a:lnTo>
              <a:lnTo>
                <a:pt x="2021932" y="2405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814FD96-9939-7D49-B2F6-3C934F74DD7D}">
      <dsp:nvSpPr>
        <dsp:cNvPr id="0" name=""/>
        <dsp:cNvSpPr/>
      </dsp:nvSpPr>
      <dsp:spPr>
        <a:xfrm>
          <a:off x="2943580" y="3230769"/>
          <a:ext cx="505483" cy="240564"/>
        </a:xfrm>
        <a:custGeom>
          <a:avLst/>
          <a:gdLst/>
          <a:ahLst/>
          <a:cxnLst/>
          <a:rect l="0" t="0" r="0" b="0"/>
          <a:pathLst>
            <a:path>
              <a:moveTo>
                <a:pt x="0" y="0"/>
              </a:moveTo>
              <a:lnTo>
                <a:pt x="0" y="163937"/>
              </a:lnTo>
              <a:lnTo>
                <a:pt x="505483" y="163937"/>
              </a:lnTo>
              <a:lnTo>
                <a:pt x="505483"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039F44-B88B-E443-94F8-1596EF14E9AB}">
      <dsp:nvSpPr>
        <dsp:cNvPr id="0" name=""/>
        <dsp:cNvSpPr/>
      </dsp:nvSpPr>
      <dsp:spPr>
        <a:xfrm>
          <a:off x="2438097" y="3230769"/>
          <a:ext cx="505483" cy="240564"/>
        </a:xfrm>
        <a:custGeom>
          <a:avLst/>
          <a:gdLst/>
          <a:ahLst/>
          <a:cxnLst/>
          <a:rect l="0" t="0" r="0" b="0"/>
          <a:pathLst>
            <a:path>
              <a:moveTo>
                <a:pt x="505483" y="0"/>
              </a:moveTo>
              <a:lnTo>
                <a:pt x="505483" y="163937"/>
              </a:lnTo>
              <a:lnTo>
                <a:pt x="0" y="163937"/>
              </a:lnTo>
              <a:lnTo>
                <a:pt x="0"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8711F33-E882-FB41-80C2-E5AE21D3B87C}">
      <dsp:nvSpPr>
        <dsp:cNvPr id="0" name=""/>
        <dsp:cNvSpPr/>
      </dsp:nvSpPr>
      <dsp:spPr>
        <a:xfrm>
          <a:off x="1932614" y="2464962"/>
          <a:ext cx="1010966" cy="240564"/>
        </a:xfrm>
        <a:custGeom>
          <a:avLst/>
          <a:gdLst/>
          <a:ahLst/>
          <a:cxnLst/>
          <a:rect l="0" t="0" r="0" b="0"/>
          <a:pathLst>
            <a:path>
              <a:moveTo>
                <a:pt x="0" y="0"/>
              </a:moveTo>
              <a:lnTo>
                <a:pt x="0" y="163937"/>
              </a:lnTo>
              <a:lnTo>
                <a:pt x="1010966" y="163937"/>
              </a:lnTo>
              <a:lnTo>
                <a:pt x="1010966"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3D4459F-FE1F-ED42-953E-C80DC0FEC387}">
      <dsp:nvSpPr>
        <dsp:cNvPr id="0" name=""/>
        <dsp:cNvSpPr/>
      </dsp:nvSpPr>
      <dsp:spPr>
        <a:xfrm>
          <a:off x="921648" y="3230769"/>
          <a:ext cx="505483" cy="240564"/>
        </a:xfrm>
        <a:custGeom>
          <a:avLst/>
          <a:gdLst/>
          <a:ahLst/>
          <a:cxnLst/>
          <a:rect l="0" t="0" r="0" b="0"/>
          <a:pathLst>
            <a:path>
              <a:moveTo>
                <a:pt x="0" y="0"/>
              </a:moveTo>
              <a:lnTo>
                <a:pt x="0" y="163937"/>
              </a:lnTo>
              <a:lnTo>
                <a:pt x="505483" y="163937"/>
              </a:lnTo>
              <a:lnTo>
                <a:pt x="505483"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55EFC6D-9643-9A42-8B13-04EF6F3C34BA}">
      <dsp:nvSpPr>
        <dsp:cNvPr id="0" name=""/>
        <dsp:cNvSpPr/>
      </dsp:nvSpPr>
      <dsp:spPr>
        <a:xfrm>
          <a:off x="416165" y="3230769"/>
          <a:ext cx="505483" cy="240564"/>
        </a:xfrm>
        <a:custGeom>
          <a:avLst/>
          <a:gdLst/>
          <a:ahLst/>
          <a:cxnLst/>
          <a:rect l="0" t="0" r="0" b="0"/>
          <a:pathLst>
            <a:path>
              <a:moveTo>
                <a:pt x="505483" y="0"/>
              </a:moveTo>
              <a:lnTo>
                <a:pt x="505483" y="163937"/>
              </a:lnTo>
              <a:lnTo>
                <a:pt x="0" y="163937"/>
              </a:lnTo>
              <a:lnTo>
                <a:pt x="0"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874317F-2668-0F4F-AE1A-501A8866E962}">
      <dsp:nvSpPr>
        <dsp:cNvPr id="0" name=""/>
        <dsp:cNvSpPr/>
      </dsp:nvSpPr>
      <dsp:spPr>
        <a:xfrm>
          <a:off x="921648" y="2464962"/>
          <a:ext cx="1010966" cy="240564"/>
        </a:xfrm>
        <a:custGeom>
          <a:avLst/>
          <a:gdLst/>
          <a:ahLst/>
          <a:cxnLst/>
          <a:rect l="0" t="0" r="0" b="0"/>
          <a:pathLst>
            <a:path>
              <a:moveTo>
                <a:pt x="1010966" y="0"/>
              </a:moveTo>
              <a:lnTo>
                <a:pt x="1010966" y="163937"/>
              </a:lnTo>
              <a:lnTo>
                <a:pt x="0" y="163937"/>
              </a:lnTo>
              <a:lnTo>
                <a:pt x="0" y="24056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5B44E0-721A-3843-A7D1-7121563E7F4A}">
      <dsp:nvSpPr>
        <dsp:cNvPr id="0" name=""/>
        <dsp:cNvSpPr/>
      </dsp:nvSpPr>
      <dsp:spPr>
        <a:xfrm>
          <a:off x="1932614" y="1699155"/>
          <a:ext cx="2021932" cy="240564"/>
        </a:xfrm>
        <a:custGeom>
          <a:avLst/>
          <a:gdLst/>
          <a:ahLst/>
          <a:cxnLst/>
          <a:rect l="0" t="0" r="0" b="0"/>
          <a:pathLst>
            <a:path>
              <a:moveTo>
                <a:pt x="2021932" y="0"/>
              </a:moveTo>
              <a:lnTo>
                <a:pt x="2021932" y="163937"/>
              </a:lnTo>
              <a:lnTo>
                <a:pt x="0" y="163937"/>
              </a:lnTo>
              <a:lnTo>
                <a:pt x="0" y="24056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9786CC-803D-8F4E-A076-6EF95F755428}">
      <dsp:nvSpPr>
        <dsp:cNvPr id="0" name=""/>
        <dsp:cNvSpPr/>
      </dsp:nvSpPr>
      <dsp:spPr>
        <a:xfrm>
          <a:off x="3540969" y="1173912"/>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C489E62-6017-244F-85D8-50DD3E0315E3}">
      <dsp:nvSpPr>
        <dsp:cNvPr id="0" name=""/>
        <dsp:cNvSpPr/>
      </dsp:nvSpPr>
      <dsp:spPr>
        <a:xfrm>
          <a:off x="3632875" y="1261223"/>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Barrier Options</a:t>
          </a:r>
        </a:p>
      </dsp:txBody>
      <dsp:txXfrm>
        <a:off x="3648259" y="1276607"/>
        <a:ext cx="796386" cy="494474"/>
      </dsp:txXfrm>
    </dsp:sp>
    <dsp:sp modelId="{821900EC-0FE0-EB44-B927-A70C4C10E898}">
      <dsp:nvSpPr>
        <dsp:cNvPr id="0" name=""/>
        <dsp:cNvSpPr/>
      </dsp:nvSpPr>
      <dsp:spPr>
        <a:xfrm>
          <a:off x="1519037" y="1939719"/>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825955-2A08-ED42-AD32-5F037003F5AF}">
      <dsp:nvSpPr>
        <dsp:cNvPr id="0" name=""/>
        <dsp:cNvSpPr/>
      </dsp:nvSpPr>
      <dsp:spPr>
        <a:xfrm>
          <a:off x="1610943" y="2027030"/>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Call</a:t>
          </a:r>
        </a:p>
      </dsp:txBody>
      <dsp:txXfrm>
        <a:off x="1626327" y="2042414"/>
        <a:ext cx="796386" cy="494474"/>
      </dsp:txXfrm>
    </dsp:sp>
    <dsp:sp modelId="{ADFAB915-B3BF-6D41-B4BF-5AD0D80AB32D}">
      <dsp:nvSpPr>
        <dsp:cNvPr id="0" name=""/>
        <dsp:cNvSpPr/>
      </dsp:nvSpPr>
      <dsp:spPr>
        <a:xfrm>
          <a:off x="508071" y="2705526"/>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D30C10B-670B-BE4D-82BA-C21F9A28DAD3}">
      <dsp:nvSpPr>
        <dsp:cNvPr id="0" name=""/>
        <dsp:cNvSpPr/>
      </dsp:nvSpPr>
      <dsp:spPr>
        <a:xfrm>
          <a:off x="599977" y="2792837"/>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Knock In</a:t>
          </a:r>
        </a:p>
      </dsp:txBody>
      <dsp:txXfrm>
        <a:off x="615361" y="2808221"/>
        <a:ext cx="796386" cy="494474"/>
      </dsp:txXfrm>
    </dsp:sp>
    <dsp:sp modelId="{2F452F3A-A483-1C4B-8FD8-F1DCCF52E02E}">
      <dsp:nvSpPr>
        <dsp:cNvPr id="0" name=""/>
        <dsp:cNvSpPr/>
      </dsp:nvSpPr>
      <dsp:spPr>
        <a:xfrm>
          <a:off x="2588" y="3471333"/>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BC34520-E26F-5645-B66D-C2FF5C543AF0}">
      <dsp:nvSpPr>
        <dsp:cNvPr id="0" name=""/>
        <dsp:cNvSpPr/>
      </dsp:nvSpPr>
      <dsp:spPr>
        <a:xfrm>
          <a:off x="94494" y="3558644"/>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Up and In Call</a:t>
          </a:r>
        </a:p>
      </dsp:txBody>
      <dsp:txXfrm>
        <a:off x="109878" y="3574028"/>
        <a:ext cx="796386" cy="494474"/>
      </dsp:txXfrm>
    </dsp:sp>
    <dsp:sp modelId="{2BCDE971-61D5-704D-952A-ED446385F5CF}">
      <dsp:nvSpPr>
        <dsp:cNvPr id="0" name=""/>
        <dsp:cNvSpPr/>
      </dsp:nvSpPr>
      <dsp:spPr>
        <a:xfrm>
          <a:off x="1013554" y="3471333"/>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4A4606B-5CA5-F749-8D5D-5CC421E4655B}">
      <dsp:nvSpPr>
        <dsp:cNvPr id="0" name=""/>
        <dsp:cNvSpPr/>
      </dsp:nvSpPr>
      <dsp:spPr>
        <a:xfrm>
          <a:off x="1105460" y="3558644"/>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Down and In Call</a:t>
          </a:r>
        </a:p>
      </dsp:txBody>
      <dsp:txXfrm>
        <a:off x="1120844" y="3574028"/>
        <a:ext cx="796386" cy="494474"/>
      </dsp:txXfrm>
    </dsp:sp>
    <dsp:sp modelId="{C0B0C097-08C2-DD4F-8D31-3075D74EB853}">
      <dsp:nvSpPr>
        <dsp:cNvPr id="0" name=""/>
        <dsp:cNvSpPr/>
      </dsp:nvSpPr>
      <dsp:spPr>
        <a:xfrm>
          <a:off x="2530003" y="2705526"/>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99B1D9-E37B-FB46-83E0-A8B6B58F529B}">
      <dsp:nvSpPr>
        <dsp:cNvPr id="0" name=""/>
        <dsp:cNvSpPr/>
      </dsp:nvSpPr>
      <dsp:spPr>
        <a:xfrm>
          <a:off x="2621909" y="2792837"/>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Knock Out</a:t>
          </a:r>
        </a:p>
      </dsp:txBody>
      <dsp:txXfrm>
        <a:off x="2637293" y="2808221"/>
        <a:ext cx="796386" cy="494474"/>
      </dsp:txXfrm>
    </dsp:sp>
    <dsp:sp modelId="{39FC1EC5-40EC-AB48-A79C-254D60153819}">
      <dsp:nvSpPr>
        <dsp:cNvPr id="0" name=""/>
        <dsp:cNvSpPr/>
      </dsp:nvSpPr>
      <dsp:spPr>
        <a:xfrm>
          <a:off x="2024520" y="3471333"/>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E668BBF-6A70-1A4C-B7F7-A98C18A7D764}">
      <dsp:nvSpPr>
        <dsp:cNvPr id="0" name=""/>
        <dsp:cNvSpPr/>
      </dsp:nvSpPr>
      <dsp:spPr>
        <a:xfrm>
          <a:off x="2116426" y="3558644"/>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Up and Out Call</a:t>
          </a:r>
        </a:p>
      </dsp:txBody>
      <dsp:txXfrm>
        <a:off x="2131810" y="3574028"/>
        <a:ext cx="796386" cy="494474"/>
      </dsp:txXfrm>
    </dsp:sp>
    <dsp:sp modelId="{4E7F7981-DDC7-8B4E-82D3-B89618EC9739}">
      <dsp:nvSpPr>
        <dsp:cNvPr id="0" name=""/>
        <dsp:cNvSpPr/>
      </dsp:nvSpPr>
      <dsp:spPr>
        <a:xfrm>
          <a:off x="3035486" y="3471333"/>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CF1AE12-D463-ED44-86F4-56EDCEBA8EB6}">
      <dsp:nvSpPr>
        <dsp:cNvPr id="0" name=""/>
        <dsp:cNvSpPr/>
      </dsp:nvSpPr>
      <dsp:spPr>
        <a:xfrm>
          <a:off x="3127392" y="3558644"/>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Down and Out Call</a:t>
          </a:r>
        </a:p>
      </dsp:txBody>
      <dsp:txXfrm>
        <a:off x="3142776" y="3574028"/>
        <a:ext cx="796386" cy="494474"/>
      </dsp:txXfrm>
    </dsp:sp>
    <dsp:sp modelId="{1F35D036-341E-F945-ADD5-32E7B71D628A}">
      <dsp:nvSpPr>
        <dsp:cNvPr id="0" name=""/>
        <dsp:cNvSpPr/>
      </dsp:nvSpPr>
      <dsp:spPr>
        <a:xfrm>
          <a:off x="5562902" y="1939719"/>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934DD40-F6B0-784C-A27E-84A29AC843D9}">
      <dsp:nvSpPr>
        <dsp:cNvPr id="0" name=""/>
        <dsp:cNvSpPr/>
      </dsp:nvSpPr>
      <dsp:spPr>
        <a:xfrm>
          <a:off x="5654808" y="2027030"/>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Put</a:t>
          </a:r>
        </a:p>
      </dsp:txBody>
      <dsp:txXfrm>
        <a:off x="5670192" y="2042414"/>
        <a:ext cx="796386" cy="494474"/>
      </dsp:txXfrm>
    </dsp:sp>
    <dsp:sp modelId="{F5C2D9A4-2B7A-BE40-923E-524A61489F71}">
      <dsp:nvSpPr>
        <dsp:cNvPr id="0" name=""/>
        <dsp:cNvSpPr/>
      </dsp:nvSpPr>
      <dsp:spPr>
        <a:xfrm>
          <a:off x="4551936" y="2705526"/>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38580AA-8570-5B4D-A446-C653C7DD13E8}">
      <dsp:nvSpPr>
        <dsp:cNvPr id="0" name=""/>
        <dsp:cNvSpPr/>
      </dsp:nvSpPr>
      <dsp:spPr>
        <a:xfrm>
          <a:off x="4643842" y="2792837"/>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Knock In</a:t>
          </a:r>
        </a:p>
      </dsp:txBody>
      <dsp:txXfrm>
        <a:off x="4659226" y="2808221"/>
        <a:ext cx="796386" cy="494474"/>
      </dsp:txXfrm>
    </dsp:sp>
    <dsp:sp modelId="{B274C715-1A95-E248-A55C-8AE87E5CB9C1}">
      <dsp:nvSpPr>
        <dsp:cNvPr id="0" name=""/>
        <dsp:cNvSpPr/>
      </dsp:nvSpPr>
      <dsp:spPr>
        <a:xfrm>
          <a:off x="4046453" y="3471333"/>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E49F164-9520-DA41-BD1E-004D3859CD35}">
      <dsp:nvSpPr>
        <dsp:cNvPr id="0" name=""/>
        <dsp:cNvSpPr/>
      </dsp:nvSpPr>
      <dsp:spPr>
        <a:xfrm>
          <a:off x="4138359" y="3558644"/>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Up and In Put</a:t>
          </a:r>
        </a:p>
      </dsp:txBody>
      <dsp:txXfrm>
        <a:off x="4153743" y="3574028"/>
        <a:ext cx="796386" cy="494474"/>
      </dsp:txXfrm>
    </dsp:sp>
    <dsp:sp modelId="{D4C54258-1598-6648-AB96-4C7A058CA655}">
      <dsp:nvSpPr>
        <dsp:cNvPr id="0" name=""/>
        <dsp:cNvSpPr/>
      </dsp:nvSpPr>
      <dsp:spPr>
        <a:xfrm>
          <a:off x="5057419" y="3471333"/>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F5B727-EA65-1C40-A148-12EA40E1B05A}">
      <dsp:nvSpPr>
        <dsp:cNvPr id="0" name=""/>
        <dsp:cNvSpPr/>
      </dsp:nvSpPr>
      <dsp:spPr>
        <a:xfrm>
          <a:off x="5149325" y="3558644"/>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Down and In Put</a:t>
          </a:r>
        </a:p>
      </dsp:txBody>
      <dsp:txXfrm>
        <a:off x="5164709" y="3574028"/>
        <a:ext cx="796386" cy="494474"/>
      </dsp:txXfrm>
    </dsp:sp>
    <dsp:sp modelId="{2A77DAA5-52E7-A54A-A286-397B4A7F0586}">
      <dsp:nvSpPr>
        <dsp:cNvPr id="0" name=""/>
        <dsp:cNvSpPr/>
      </dsp:nvSpPr>
      <dsp:spPr>
        <a:xfrm>
          <a:off x="6573868" y="2705526"/>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5F97BC-5B5E-9F45-BA32-EF632CDC0C92}">
      <dsp:nvSpPr>
        <dsp:cNvPr id="0" name=""/>
        <dsp:cNvSpPr/>
      </dsp:nvSpPr>
      <dsp:spPr>
        <a:xfrm>
          <a:off x="6665774" y="2792837"/>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Knock Out</a:t>
          </a:r>
        </a:p>
      </dsp:txBody>
      <dsp:txXfrm>
        <a:off x="6681158" y="2808221"/>
        <a:ext cx="796386" cy="494474"/>
      </dsp:txXfrm>
    </dsp:sp>
    <dsp:sp modelId="{D337F7A4-DB24-074A-8A8F-50CBDE232E33}">
      <dsp:nvSpPr>
        <dsp:cNvPr id="0" name=""/>
        <dsp:cNvSpPr/>
      </dsp:nvSpPr>
      <dsp:spPr>
        <a:xfrm>
          <a:off x="6068385" y="3471333"/>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2AB2DD5-893B-874E-BCA3-8E6F76018418}">
      <dsp:nvSpPr>
        <dsp:cNvPr id="0" name=""/>
        <dsp:cNvSpPr/>
      </dsp:nvSpPr>
      <dsp:spPr>
        <a:xfrm>
          <a:off x="6160291" y="3558644"/>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Up and Out Put</a:t>
          </a:r>
        </a:p>
      </dsp:txBody>
      <dsp:txXfrm>
        <a:off x="6175675" y="3574028"/>
        <a:ext cx="796386" cy="494474"/>
      </dsp:txXfrm>
    </dsp:sp>
    <dsp:sp modelId="{52905259-E4A3-014A-97C0-244F14FA30A0}">
      <dsp:nvSpPr>
        <dsp:cNvPr id="0" name=""/>
        <dsp:cNvSpPr/>
      </dsp:nvSpPr>
      <dsp:spPr>
        <a:xfrm>
          <a:off x="7079351" y="3471333"/>
          <a:ext cx="827154" cy="525242"/>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4B010F6-B8C3-714A-BC5A-B6517252D14E}">
      <dsp:nvSpPr>
        <dsp:cNvPr id="0" name=""/>
        <dsp:cNvSpPr/>
      </dsp:nvSpPr>
      <dsp:spPr>
        <a:xfrm>
          <a:off x="7171257" y="3558644"/>
          <a:ext cx="827154" cy="525242"/>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dirty="0"/>
            <a:t>Down and Out Put</a:t>
          </a:r>
        </a:p>
      </dsp:txBody>
      <dsp:txXfrm>
        <a:off x="7186641" y="3574028"/>
        <a:ext cx="796386" cy="49447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643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atin typeface="Times New Roman" pitchFamily="18" charset="0"/>
              </a:defRPr>
            </a:lvl1pPr>
          </a:lstStyle>
          <a:p>
            <a:pPr>
              <a:defRPr/>
            </a:pPr>
            <a:endParaRPr lang="en-US"/>
          </a:p>
        </p:txBody>
      </p:sp>
      <p:sp>
        <p:nvSpPr>
          <p:cNvPr id="146435"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endParaRPr lang="en-US"/>
          </a:p>
        </p:txBody>
      </p:sp>
      <p:sp>
        <p:nvSpPr>
          <p:cNvPr id="146436"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Times New Roman" pitchFamily="18" charset="0"/>
              </a:defRPr>
            </a:lvl1pPr>
          </a:lstStyle>
          <a:p>
            <a:pPr>
              <a:defRPr/>
            </a:pPr>
            <a:endParaRPr lang="en-US"/>
          </a:p>
        </p:txBody>
      </p:sp>
      <p:sp>
        <p:nvSpPr>
          <p:cNvPr id="146437"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Times New Roman" pitchFamily="18" charset="0"/>
              </a:defRPr>
            </a:lvl1pPr>
          </a:lstStyle>
          <a:p>
            <a:pPr>
              <a:defRPr/>
            </a:pPr>
            <a:fld id="{0210AEF0-BC89-4759-AFB7-10CB44119EFB}" type="slidenum">
              <a:rPr lang="en-US"/>
              <a:pPr>
                <a:defRPr/>
              </a:pPr>
              <a:t>‹#›</a:t>
            </a:fld>
            <a:endParaRPr lang="en-US"/>
          </a:p>
        </p:txBody>
      </p:sp>
    </p:spTree>
    <p:extLst>
      <p:ext uri="{BB962C8B-B14F-4D97-AF65-F5344CB8AC3E}">
        <p14:creationId xmlns:p14="http://schemas.microsoft.com/office/powerpoint/2010/main" val="70846935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20.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2162"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atin typeface="Times New Roman" pitchFamily="18" charset="0"/>
              </a:defRPr>
            </a:lvl1pPr>
          </a:lstStyle>
          <a:p>
            <a:pPr>
              <a:defRPr/>
            </a:pPr>
            <a:endParaRPr lang="en-US"/>
          </a:p>
        </p:txBody>
      </p:sp>
      <p:sp>
        <p:nvSpPr>
          <p:cNvPr id="92163"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atin typeface="Times New Roman" pitchFamily="18" charset="0"/>
              </a:defRPr>
            </a:lvl1pPr>
          </a:lstStyle>
          <a:p>
            <a:pPr>
              <a:defRPr/>
            </a:pPr>
            <a:endParaRPr lang="en-US"/>
          </a:p>
        </p:txBody>
      </p:sp>
      <p:sp>
        <p:nvSpPr>
          <p:cNvPr id="3482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92165"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2166"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atin typeface="Times New Roman" pitchFamily="18" charset="0"/>
              </a:defRPr>
            </a:lvl1pPr>
          </a:lstStyle>
          <a:p>
            <a:pPr>
              <a:defRPr/>
            </a:pPr>
            <a:endParaRPr lang="en-US"/>
          </a:p>
        </p:txBody>
      </p:sp>
      <p:sp>
        <p:nvSpPr>
          <p:cNvPr id="92167"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atin typeface="Times New Roman" pitchFamily="18" charset="0"/>
              </a:defRPr>
            </a:lvl1pPr>
          </a:lstStyle>
          <a:p>
            <a:pPr>
              <a:defRPr/>
            </a:pPr>
            <a:fld id="{8198E0A6-5A00-4CC2-B31B-DB58BC2C2177}" type="slidenum">
              <a:rPr lang="en-US"/>
              <a:pPr>
                <a:defRPr/>
              </a:pPr>
              <a:t>‹#›</a:t>
            </a:fld>
            <a:endParaRPr lang="en-US"/>
          </a:p>
        </p:txBody>
      </p:sp>
    </p:spTree>
    <p:extLst>
      <p:ext uri="{BB962C8B-B14F-4D97-AF65-F5344CB8AC3E}">
        <p14:creationId xmlns:p14="http://schemas.microsoft.com/office/powerpoint/2010/main" val="107443898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80168E30-2F51-4D06-A014-045731EBABBA}" type="slidenum">
              <a:rPr lang="en-US" smtClean="0">
                <a:latin typeface="Times New Roman" pitchFamily="18" charset="0"/>
              </a:rPr>
              <a:pPr/>
              <a:t>1</a:t>
            </a:fld>
            <a:endParaRPr lang="en-US">
              <a:latin typeface="Times New Roman" pitchFamily="18" charset="0"/>
            </a:endParaRPr>
          </a:p>
        </p:txBody>
      </p:sp>
      <p:sp>
        <p:nvSpPr>
          <p:cNvPr id="35843" name="Rectangle 2"/>
          <p:cNvSpPr>
            <a:spLocks noGrp="1" noRot="1" noChangeAspect="1" noChangeArrowheads="1" noTextEdit="1"/>
          </p:cNvSpPr>
          <p:nvPr>
            <p:ph type="sldImg"/>
          </p:nvPr>
        </p:nvSpPr>
        <p:spPr>
          <a:ln/>
        </p:spPr>
      </p:sp>
      <p:sp>
        <p:nvSpPr>
          <p:cNvPr id="35844" name="Rectangle 3"/>
          <p:cNvSpPr>
            <a:spLocks noGrp="1" noChangeArrowheads="1"/>
          </p:cNvSpPr>
          <p:nvPr>
            <p:ph type="body" idx="1"/>
          </p:nvPr>
        </p:nvSpPr>
        <p:spPr>
          <a:noFill/>
        </p:spPr>
        <p:txBody>
          <a:bodyPr/>
          <a:lstStyle/>
          <a:p>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10</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23368155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1D3C29FB-C309-4C76-8B3B-4B46D3EEEC39}" type="slidenum">
              <a:rPr lang="en-US" smtClean="0">
                <a:latin typeface="Times New Roman" pitchFamily="18" charset="0"/>
              </a:rPr>
              <a:pPr/>
              <a:t>11</a:t>
            </a:fld>
            <a:endParaRPr lang="en-US">
              <a:latin typeface="Times New Roman" pitchFamily="18" charset="0"/>
            </a:endParaRPr>
          </a:p>
        </p:txBody>
      </p:sp>
      <p:sp>
        <p:nvSpPr>
          <p:cNvPr id="40963" name="Rectangle 2"/>
          <p:cNvSpPr>
            <a:spLocks noGrp="1" noRot="1" noChangeAspect="1" noChangeArrowheads="1" noTextEdit="1"/>
          </p:cNvSpPr>
          <p:nvPr>
            <p:ph type="sldImg"/>
          </p:nvPr>
        </p:nvSpPr>
        <p:spPr>
          <a:ln/>
        </p:spPr>
      </p:sp>
      <p:sp>
        <p:nvSpPr>
          <p:cNvPr id="40964" name="Rectangle 3"/>
          <p:cNvSpPr>
            <a:spLocks noGrp="1" noChangeArrowheads="1"/>
          </p:cNvSpPr>
          <p:nvPr>
            <p:ph type="body" idx="1"/>
          </p:nvPr>
        </p:nvSpPr>
        <p:spPr>
          <a:noFill/>
        </p:spPr>
        <p:txBody>
          <a:bodyPr/>
          <a:lstStyle/>
          <a:p>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12</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4318360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13</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37577442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14</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24749649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15</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1294123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16</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17648326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17</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37242645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18</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41793724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19</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397107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A56162C6-BB33-47CD-9CB8-5A1ED58BCA3E}" type="slidenum">
              <a:rPr lang="en-US" smtClean="0">
                <a:latin typeface="Times New Roman" pitchFamily="18" charset="0"/>
              </a:rPr>
              <a:pPr/>
              <a:t>2</a:t>
            </a:fld>
            <a:endParaRPr lang="en-US">
              <a:latin typeface="Times New Roman" pitchFamily="18"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p:spPr>
        <p:txBody>
          <a:bodyPr/>
          <a:lstStyle/>
          <a:p>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A56162C6-BB33-47CD-9CB8-5A1ED58BCA3E}" type="slidenum">
              <a:rPr lang="en-US" smtClean="0">
                <a:latin typeface="Times New Roman" pitchFamily="18" charset="0"/>
              </a:rPr>
              <a:pPr/>
              <a:t>20</a:t>
            </a:fld>
            <a:endParaRPr lang="en-US">
              <a:latin typeface="Times New Roman" pitchFamily="18"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289870298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A56162C6-BB33-47CD-9CB8-5A1ED58BCA3E}" type="slidenum">
              <a:rPr lang="en-US" smtClean="0">
                <a:latin typeface="Times New Roman" pitchFamily="18" charset="0"/>
              </a:rPr>
              <a:pPr/>
              <a:t>21</a:t>
            </a:fld>
            <a:endParaRPr lang="en-US">
              <a:latin typeface="Times New Roman" pitchFamily="18"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22071194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A56162C6-BB33-47CD-9CB8-5A1ED58BCA3E}" type="slidenum">
              <a:rPr lang="en-US" smtClean="0">
                <a:latin typeface="Times New Roman" pitchFamily="18" charset="0"/>
              </a:rPr>
              <a:pPr/>
              <a:t>27</a:t>
            </a:fld>
            <a:endParaRPr lang="en-US">
              <a:latin typeface="Times New Roman" pitchFamily="18"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19941691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3</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4</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4234468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3F4C3259-A9A2-4FC4-A6EF-07EAE8EBADE7}" type="slidenum">
              <a:rPr lang="en-US" smtClean="0">
                <a:latin typeface="Times New Roman" pitchFamily="18" charset="0"/>
              </a:rPr>
              <a:pPr/>
              <a:t>5</a:t>
            </a:fld>
            <a:endParaRPr lang="en-US">
              <a:latin typeface="Times New Roman" pitchFamily="18" charset="0"/>
            </a:endParaRPr>
          </a:p>
        </p:txBody>
      </p:sp>
      <p:sp>
        <p:nvSpPr>
          <p:cNvPr id="38915" name="Rectangle 2"/>
          <p:cNvSpPr>
            <a:spLocks noGrp="1" noRot="1" noChangeAspect="1" noChangeArrowheads="1" noTextEdit="1"/>
          </p:cNvSpPr>
          <p:nvPr>
            <p:ph type="sldImg"/>
          </p:nvPr>
        </p:nvSpPr>
        <p:spPr>
          <a:ln/>
        </p:spPr>
      </p:sp>
      <p:sp>
        <p:nvSpPr>
          <p:cNvPr id="38916" name="Rectangle 3"/>
          <p:cNvSpPr>
            <a:spLocks noGrp="1" noChangeArrowheads="1"/>
          </p:cNvSpPr>
          <p:nvPr>
            <p:ph type="body" idx="1"/>
          </p:nvPr>
        </p:nvSpPr>
        <p:spPr>
          <a:noFill/>
        </p:spPr>
        <p:txBody>
          <a:bodyPr/>
          <a:lstStyle/>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A56162C6-BB33-47CD-9CB8-5A1ED58BCA3E}" type="slidenum">
              <a:rPr lang="en-US" smtClean="0">
                <a:latin typeface="Times New Roman" pitchFamily="18" charset="0"/>
              </a:rPr>
              <a:pPr/>
              <a:t>6</a:t>
            </a:fld>
            <a:endParaRPr lang="en-US">
              <a:latin typeface="Times New Roman" pitchFamily="18" charset="0"/>
            </a:endParaRPr>
          </a:p>
        </p:txBody>
      </p:sp>
      <p:sp>
        <p:nvSpPr>
          <p:cNvPr id="36867" name="Rectangle 2"/>
          <p:cNvSpPr>
            <a:spLocks noGrp="1" noRot="1" noChangeAspect="1" noChangeArrowheads="1" noTextEdit="1"/>
          </p:cNvSpPr>
          <p:nvPr>
            <p:ph type="sldImg"/>
          </p:nvPr>
        </p:nvSpPr>
        <p:spPr>
          <a:ln/>
        </p:spPr>
      </p:sp>
      <p:sp>
        <p:nvSpPr>
          <p:cNvPr id="36868"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30790505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7</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2027544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8</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15973237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95E0455-30CF-408E-A0DD-B17B20071E1D}" type="slidenum">
              <a:rPr lang="en-US" smtClean="0">
                <a:latin typeface="Times New Roman" pitchFamily="18" charset="0"/>
              </a:rPr>
              <a:pPr/>
              <a:t>9</a:t>
            </a:fld>
            <a:endParaRPr lang="en-US">
              <a:latin typeface="Times New Roman" pitchFamily="18" charset="0"/>
            </a:endParaRPr>
          </a:p>
        </p:txBody>
      </p:sp>
      <p:sp>
        <p:nvSpPr>
          <p:cNvPr id="37891" name="Rectangle 2"/>
          <p:cNvSpPr>
            <a:spLocks noGrp="1" noRot="1" noChangeAspect="1" noChangeArrowheads="1" noTextEdit="1"/>
          </p:cNvSpPr>
          <p:nvPr>
            <p:ph type="sldImg"/>
          </p:nvPr>
        </p:nvSpPr>
        <p:spPr>
          <a:ln/>
        </p:spPr>
      </p:sp>
      <p:sp>
        <p:nvSpPr>
          <p:cNvPr id="37892" name="Rectangle 3"/>
          <p:cNvSpPr>
            <a:spLocks noGrp="1" noChangeArrowheads="1"/>
          </p:cNvSpPr>
          <p:nvPr>
            <p:ph type="body" idx="1"/>
          </p:nvPr>
        </p:nvSpPr>
        <p:spPr>
          <a:noFill/>
        </p:spPr>
        <p:txBody>
          <a:bodyPr/>
          <a:lstStyle/>
          <a:p>
            <a:endParaRPr lang="en-US"/>
          </a:p>
        </p:txBody>
      </p:sp>
    </p:spTree>
    <p:extLst>
      <p:ext uri="{BB962C8B-B14F-4D97-AF65-F5344CB8AC3E}">
        <p14:creationId xmlns:p14="http://schemas.microsoft.com/office/powerpoint/2010/main" val="86425095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Rectangle 6"/>
          <p:cNvSpPr>
            <a:spLocks noChangeArrowheads="1"/>
          </p:cNvSpPr>
          <p:nvPr/>
        </p:nvSpPr>
        <p:spPr bwMode="auto">
          <a:xfrm>
            <a:off x="0" y="2928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pic>
        <p:nvPicPr>
          <p:cNvPr id="4" name="Picture 11" descr="UNCC_Belk_Logo_4c.jp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19400" y="304800"/>
            <a:ext cx="3554413" cy="1643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5714" name="Rectangle 2"/>
          <p:cNvSpPr>
            <a:spLocks noGrp="1" noChangeArrowheads="1"/>
          </p:cNvSpPr>
          <p:nvPr>
            <p:ph type="ctrTitle"/>
          </p:nvPr>
        </p:nvSpPr>
        <p:spPr>
          <a:xfrm>
            <a:off x="609600" y="2286000"/>
            <a:ext cx="8153400" cy="3048000"/>
          </a:xfrm>
        </p:spPr>
        <p:txBody>
          <a:bodyPr/>
          <a:lstStyle>
            <a:lvl1pPr>
              <a:defRPr>
                <a:latin typeface="Times New Roman" charset="0"/>
              </a:defRPr>
            </a:lvl1pPr>
          </a:lstStyle>
          <a:p>
            <a:r>
              <a:rPr lang="en-US"/>
              <a:t>Click to edit Master title style</a:t>
            </a:r>
          </a:p>
        </p:txBody>
      </p:sp>
      <p:sp>
        <p:nvSpPr>
          <p:cNvPr id="5" name="Rectangle 3"/>
          <p:cNvSpPr>
            <a:spLocks noGrp="1" noChangeArrowheads="1"/>
          </p:cNvSpPr>
          <p:nvPr>
            <p:ph type="dt" sz="half" idx="10"/>
          </p:nvPr>
        </p:nvSpPr>
        <p:spPr bwMode="auto">
          <a:xfrm>
            <a:off x="457200" y="6245225"/>
            <a:ext cx="2133600" cy="47625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l">
              <a:defRPr sz="1400">
                <a:solidFill>
                  <a:srgbClr val="486656"/>
                </a:solidFill>
                <a:latin typeface="Tahoma" pitchFamily="34" charset="0"/>
              </a:defRPr>
            </a:lvl1pPr>
          </a:lstStyle>
          <a:p>
            <a:pPr>
              <a:defRPr/>
            </a:pPr>
            <a:endParaRPr lang="en-US"/>
          </a:p>
        </p:txBody>
      </p:sp>
      <p:sp>
        <p:nvSpPr>
          <p:cNvPr id="6" name="Rectangle 4"/>
          <p:cNvSpPr>
            <a:spLocks noGrp="1" noChangeArrowheads="1"/>
          </p:cNvSpPr>
          <p:nvPr>
            <p:ph type="ftr" sz="quarter" idx="11"/>
          </p:nvPr>
        </p:nvSpPr>
        <p:spPr/>
        <p:txBody>
          <a:bodyPr/>
          <a:lstStyle>
            <a:lvl1pPr>
              <a:defRPr/>
            </a:lvl1pPr>
          </a:lstStyle>
          <a:p>
            <a:pPr>
              <a:defRPr/>
            </a:pPr>
            <a:endParaRPr lang="en-US"/>
          </a:p>
        </p:txBody>
      </p:sp>
      <p:sp>
        <p:nvSpPr>
          <p:cNvPr id="7" name="Rectangle 5"/>
          <p:cNvSpPr>
            <a:spLocks noGrp="1" noChangeArrowheads="1"/>
          </p:cNvSpPr>
          <p:nvPr>
            <p:ph type="sldNum" sz="quarter" idx="12"/>
          </p:nvPr>
        </p:nvSpPr>
        <p:spPr/>
        <p:txBody>
          <a:bodyPr/>
          <a:lstStyle>
            <a:lvl1pPr>
              <a:defRPr/>
            </a:lvl1pPr>
          </a:lstStyle>
          <a:p>
            <a:pPr>
              <a:defRPr/>
            </a:pPr>
            <a:fld id="{758578B5-8336-4C9A-BCB1-7EB39C80A6A1}" type="slidenum">
              <a:rPr lang="en-US"/>
              <a:pPr>
                <a:defRPr/>
              </a:pPr>
              <a:t>‹#›</a:t>
            </a:fld>
            <a:endParaRPr lang="en-US"/>
          </a:p>
        </p:txBody>
      </p:sp>
    </p:spTree>
    <p:extLst>
      <p:ext uri="{BB962C8B-B14F-4D97-AF65-F5344CB8AC3E}">
        <p14:creationId xmlns:p14="http://schemas.microsoft.com/office/powerpoint/2010/main" val="2897605886"/>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ftr" sz="quarter" idx="10"/>
          </p:nvPr>
        </p:nvSpPr>
        <p:spPr>
          <a:ln/>
        </p:spPr>
        <p:txBody>
          <a:bodyPr/>
          <a:lstStyle>
            <a:lvl1pPr>
              <a:defRPr/>
            </a:lvl1pPr>
          </a:lstStyle>
          <a:p>
            <a:pPr>
              <a:defRPr/>
            </a:pPr>
            <a:endParaRPr lang="en-US"/>
          </a:p>
        </p:txBody>
      </p:sp>
      <p:sp>
        <p:nvSpPr>
          <p:cNvPr id="5" name="Rectangle 5"/>
          <p:cNvSpPr>
            <a:spLocks noGrp="1" noChangeArrowheads="1"/>
          </p:cNvSpPr>
          <p:nvPr>
            <p:ph type="sldNum" sz="quarter" idx="11"/>
          </p:nvPr>
        </p:nvSpPr>
        <p:spPr>
          <a:ln/>
        </p:spPr>
        <p:txBody>
          <a:bodyPr/>
          <a:lstStyle>
            <a:lvl1pPr>
              <a:defRPr/>
            </a:lvl1pPr>
          </a:lstStyle>
          <a:p>
            <a:pPr>
              <a:defRPr/>
            </a:pPr>
            <a:fld id="{FBD74929-C918-4513-B952-99F1B415889C}" type="slidenum">
              <a:rPr lang="en-US"/>
              <a:pPr>
                <a:defRPr/>
              </a:pPr>
              <a:t>‹#›</a:t>
            </a:fld>
            <a:endParaRPr lang="en-US"/>
          </a:p>
        </p:txBody>
      </p:sp>
    </p:spTree>
    <p:extLst>
      <p:ext uri="{BB962C8B-B14F-4D97-AF65-F5344CB8AC3E}">
        <p14:creationId xmlns:p14="http://schemas.microsoft.com/office/powerpoint/2010/main" val="1081202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304801"/>
            <a:ext cx="2114550" cy="5638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304801"/>
            <a:ext cx="619125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ftr" sz="quarter" idx="10"/>
          </p:nvPr>
        </p:nvSpPr>
        <p:spPr>
          <a:ln/>
        </p:spPr>
        <p:txBody>
          <a:bodyPr/>
          <a:lstStyle>
            <a:lvl1pPr>
              <a:defRPr/>
            </a:lvl1pPr>
          </a:lstStyle>
          <a:p>
            <a:pPr>
              <a:defRPr/>
            </a:pPr>
            <a:endParaRPr lang="en-US"/>
          </a:p>
        </p:txBody>
      </p:sp>
      <p:sp>
        <p:nvSpPr>
          <p:cNvPr id="5" name="Rectangle 5"/>
          <p:cNvSpPr>
            <a:spLocks noGrp="1" noChangeArrowheads="1"/>
          </p:cNvSpPr>
          <p:nvPr>
            <p:ph type="sldNum" sz="quarter" idx="11"/>
          </p:nvPr>
        </p:nvSpPr>
        <p:spPr>
          <a:ln/>
        </p:spPr>
        <p:txBody>
          <a:bodyPr/>
          <a:lstStyle>
            <a:lvl1pPr>
              <a:defRPr/>
            </a:lvl1pPr>
          </a:lstStyle>
          <a:p>
            <a:pPr>
              <a:defRPr/>
            </a:pPr>
            <a:fld id="{BDCF7F7A-BCDF-41CB-AA6E-282C97027A18}" type="slidenum">
              <a:rPr lang="en-US"/>
              <a:pPr>
                <a:defRPr/>
              </a:pPr>
              <a:t>‹#›</a:t>
            </a:fld>
            <a:endParaRPr lang="en-US"/>
          </a:p>
        </p:txBody>
      </p:sp>
    </p:spTree>
    <p:extLst>
      <p:ext uri="{BB962C8B-B14F-4D97-AF65-F5344CB8AC3E}">
        <p14:creationId xmlns:p14="http://schemas.microsoft.com/office/powerpoint/2010/main" val="24279068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33400" y="304800"/>
            <a:ext cx="8229600" cy="762000"/>
          </a:xfrm>
        </p:spPr>
        <p:txBody>
          <a:bodyPr/>
          <a:lstStyle/>
          <a:p>
            <a:r>
              <a:rPr lang="en-US"/>
              <a:t>Click to edit Master title style</a:t>
            </a:r>
          </a:p>
        </p:txBody>
      </p:sp>
      <p:sp>
        <p:nvSpPr>
          <p:cNvPr id="3" name="Text Placeholder 2"/>
          <p:cNvSpPr>
            <a:spLocks noGrp="1"/>
          </p:cNvSpPr>
          <p:nvPr>
            <p:ph type="body" sz="half" idx="1"/>
          </p:nvPr>
        </p:nvSpPr>
        <p:spPr>
          <a:xfrm>
            <a:off x="457200" y="1447801"/>
            <a:ext cx="4152900"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62500" y="1447801"/>
            <a:ext cx="4152900" cy="4495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ftr" sz="quarter" idx="10"/>
          </p:nvPr>
        </p:nvSpPr>
        <p:spPr>
          <a:ln/>
        </p:spPr>
        <p:txBody>
          <a:bodyPr/>
          <a:lstStyle>
            <a:lvl1pPr>
              <a:defRPr/>
            </a:lvl1pPr>
          </a:lstStyle>
          <a:p>
            <a:pPr>
              <a:defRPr/>
            </a:pPr>
            <a:endParaRPr lang="en-US"/>
          </a:p>
        </p:txBody>
      </p:sp>
      <p:sp>
        <p:nvSpPr>
          <p:cNvPr id="6" name="Rectangle 5"/>
          <p:cNvSpPr>
            <a:spLocks noGrp="1" noChangeArrowheads="1"/>
          </p:cNvSpPr>
          <p:nvPr>
            <p:ph type="sldNum" sz="quarter" idx="11"/>
          </p:nvPr>
        </p:nvSpPr>
        <p:spPr>
          <a:ln/>
        </p:spPr>
        <p:txBody>
          <a:bodyPr/>
          <a:lstStyle>
            <a:lvl1pPr>
              <a:defRPr/>
            </a:lvl1pPr>
          </a:lstStyle>
          <a:p>
            <a:pPr>
              <a:defRPr/>
            </a:pPr>
            <a:fld id="{3A787302-7229-4E81-9FF8-E23FC79594C7}" type="slidenum">
              <a:rPr lang="en-US"/>
              <a:pPr>
                <a:defRPr/>
              </a:pPr>
              <a:t>‹#›</a:t>
            </a:fld>
            <a:endParaRPr lang="en-US"/>
          </a:p>
        </p:txBody>
      </p:sp>
    </p:spTree>
    <p:extLst>
      <p:ext uri="{BB962C8B-B14F-4D97-AF65-F5344CB8AC3E}">
        <p14:creationId xmlns:p14="http://schemas.microsoft.com/office/powerpoint/2010/main" val="287595573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18434" name="Rectangle 2"/>
          <p:cNvSpPr>
            <a:spLocks noGrp="1" noChangeArrowheads="1"/>
          </p:cNvSpPr>
          <p:nvPr>
            <p:ph type="ctrTitle" sz="quarter"/>
          </p:nvPr>
        </p:nvSpPr>
        <p:spPr>
          <a:xfrm>
            <a:off x="685800" y="1676400"/>
            <a:ext cx="7772400" cy="1828800"/>
          </a:xfrm>
        </p:spPr>
        <p:txBody>
          <a:bodyPr/>
          <a:lstStyle>
            <a:lvl1pPr>
              <a:defRPr/>
            </a:lvl1pPr>
          </a:lstStyle>
          <a:p>
            <a:pPr lvl="0"/>
            <a:r>
              <a:rPr lang="en-US" noProof="0"/>
              <a:t>Click to edit Master title style</a:t>
            </a:r>
          </a:p>
        </p:txBody>
      </p:sp>
      <p:sp>
        <p:nvSpPr>
          <p:cNvPr id="18435" name="Rectangle 3"/>
          <p:cNvSpPr>
            <a:spLocks noGrp="1" noChangeArrowheads="1"/>
          </p:cNvSpPr>
          <p:nvPr>
            <p:ph type="subTitle" sz="quarter" idx="1"/>
          </p:nvPr>
        </p:nvSpPr>
        <p:spPr>
          <a:xfrm>
            <a:off x="1371600" y="3886200"/>
            <a:ext cx="6400800" cy="1752600"/>
          </a:xfrm>
        </p:spPr>
        <p:txBody>
          <a:bodyPr/>
          <a:lstStyle>
            <a:lvl1pPr marL="0" indent="0" algn="ctr">
              <a:buFont typeface="Wingdings" pitchFamily="2" charset="2"/>
              <a:buNone/>
              <a:defRPr/>
            </a:lvl1pPr>
          </a:lstStyle>
          <a:p>
            <a:pPr lvl="0"/>
            <a:r>
              <a:rPr lang="en-US" noProof="0"/>
              <a:t>Click to edit Master subtitle style</a:t>
            </a:r>
          </a:p>
        </p:txBody>
      </p:sp>
      <p:sp>
        <p:nvSpPr>
          <p:cNvPr id="4" name="Rectangle 4"/>
          <p:cNvSpPr>
            <a:spLocks noGrp="1" noChangeArrowheads="1"/>
          </p:cNvSpPr>
          <p:nvPr>
            <p:ph type="dt" sz="quarter" idx="10"/>
          </p:nvPr>
        </p:nvSpPr>
        <p:spPr>
          <a:xfrm>
            <a:off x="457200" y="6245225"/>
            <a:ext cx="2133600" cy="476250"/>
          </a:xfrm>
          <a:prstGeom prst="rect">
            <a:avLst/>
          </a:prstGeom>
        </p:spPr>
        <p:txBody>
          <a:bodyPr/>
          <a:lstStyle>
            <a:lvl1pPr>
              <a:defRPr/>
            </a:lvl1pPr>
          </a:lstStyle>
          <a:p>
            <a:pPr>
              <a:defRPr/>
            </a:pPr>
            <a:endParaRPr lang="en-US"/>
          </a:p>
        </p:txBody>
      </p:sp>
      <p:sp>
        <p:nvSpPr>
          <p:cNvPr id="5" name="Rectangle 5"/>
          <p:cNvSpPr>
            <a:spLocks noGrp="1" noChangeArrowheads="1"/>
          </p:cNvSpPr>
          <p:nvPr>
            <p:ph type="ftr" sz="quarter" idx="11"/>
          </p:nvPr>
        </p:nvSpPr>
        <p:spPr/>
        <p:txBody>
          <a:bodyPr/>
          <a:lstStyle>
            <a:lvl1pPr>
              <a:defRPr/>
            </a:lvl1pPr>
          </a:lstStyle>
          <a:p>
            <a:pPr>
              <a:defRPr/>
            </a:pPr>
            <a:endParaRPr lang="en-US"/>
          </a:p>
        </p:txBody>
      </p:sp>
      <p:sp>
        <p:nvSpPr>
          <p:cNvPr id="6" name="Rectangle 6"/>
          <p:cNvSpPr>
            <a:spLocks noGrp="1" noChangeArrowheads="1"/>
          </p:cNvSpPr>
          <p:nvPr>
            <p:ph type="sldNum" sz="quarter" idx="12"/>
          </p:nvPr>
        </p:nvSpPr>
        <p:spPr/>
        <p:txBody>
          <a:bodyPr/>
          <a:lstStyle>
            <a:lvl1pPr>
              <a:defRPr/>
            </a:lvl1pPr>
          </a:lstStyle>
          <a:p>
            <a:pPr>
              <a:defRPr/>
            </a:pPr>
            <a:fld id="{2E77286F-4659-4C8A-9361-E58BC951F3D8}" type="slidenum">
              <a:rPr lang="en-US"/>
              <a:pPr>
                <a:defRPr/>
              </a:pPr>
              <a:t>‹#›</a:t>
            </a:fld>
            <a:endParaRPr lang="en-US"/>
          </a:p>
        </p:txBody>
      </p:sp>
    </p:spTree>
    <p:extLst>
      <p:ext uri="{BB962C8B-B14F-4D97-AF65-F5344CB8AC3E}">
        <p14:creationId xmlns:p14="http://schemas.microsoft.com/office/powerpoint/2010/main" val="13405856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200" y="1295400"/>
            <a:ext cx="8458200" cy="45720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p:cNvSpPr>
            <a:spLocks noGrp="1" noChangeArrowheads="1"/>
          </p:cNvSpPr>
          <p:nvPr>
            <p:ph type="ftr" sz="quarter" idx="10"/>
          </p:nvPr>
        </p:nvSpPr>
        <p:spPr>
          <a:ln/>
        </p:spPr>
        <p:txBody>
          <a:bodyPr/>
          <a:lstStyle>
            <a:lvl1pPr>
              <a:defRPr/>
            </a:lvl1pPr>
          </a:lstStyle>
          <a:p>
            <a:pPr>
              <a:defRPr/>
            </a:pPr>
            <a:endParaRPr lang="en-US"/>
          </a:p>
        </p:txBody>
      </p:sp>
      <p:sp>
        <p:nvSpPr>
          <p:cNvPr id="5" name="Rectangle 5"/>
          <p:cNvSpPr>
            <a:spLocks noGrp="1" noChangeArrowheads="1"/>
          </p:cNvSpPr>
          <p:nvPr>
            <p:ph type="sldNum" sz="quarter" idx="11"/>
          </p:nvPr>
        </p:nvSpPr>
        <p:spPr>
          <a:ln/>
        </p:spPr>
        <p:txBody>
          <a:bodyPr/>
          <a:lstStyle>
            <a:lvl1pPr>
              <a:defRPr/>
            </a:lvl1pPr>
          </a:lstStyle>
          <a:p>
            <a:pPr>
              <a:defRPr/>
            </a:pPr>
            <a:fld id="{79D8E106-09F6-465E-85D3-2CFA49D9645D}" type="slidenum">
              <a:rPr lang="en-US"/>
              <a:pPr>
                <a:defRPr/>
              </a:pPr>
              <a:t>‹#›</a:t>
            </a:fld>
            <a:endParaRPr lang="en-US"/>
          </a:p>
        </p:txBody>
      </p:sp>
    </p:spTree>
    <p:extLst>
      <p:ext uri="{BB962C8B-B14F-4D97-AF65-F5344CB8AC3E}">
        <p14:creationId xmlns:p14="http://schemas.microsoft.com/office/powerpoint/2010/main" val="3518762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ftr" sz="quarter" idx="10"/>
          </p:nvPr>
        </p:nvSpPr>
        <p:spPr>
          <a:ln/>
        </p:spPr>
        <p:txBody>
          <a:bodyPr/>
          <a:lstStyle>
            <a:lvl1pPr>
              <a:defRPr/>
            </a:lvl1pPr>
          </a:lstStyle>
          <a:p>
            <a:pPr>
              <a:defRPr/>
            </a:pPr>
            <a:endParaRPr lang="en-US"/>
          </a:p>
        </p:txBody>
      </p:sp>
      <p:sp>
        <p:nvSpPr>
          <p:cNvPr id="5" name="Rectangle 5"/>
          <p:cNvSpPr>
            <a:spLocks noGrp="1" noChangeArrowheads="1"/>
          </p:cNvSpPr>
          <p:nvPr>
            <p:ph type="sldNum" sz="quarter" idx="11"/>
          </p:nvPr>
        </p:nvSpPr>
        <p:spPr>
          <a:ln/>
        </p:spPr>
        <p:txBody>
          <a:bodyPr/>
          <a:lstStyle>
            <a:lvl1pPr>
              <a:defRPr/>
            </a:lvl1pPr>
          </a:lstStyle>
          <a:p>
            <a:pPr>
              <a:defRPr/>
            </a:pPr>
            <a:fld id="{ADDEA531-7133-4DC4-9FC6-A23C7062020A}" type="slidenum">
              <a:rPr lang="en-US"/>
              <a:pPr>
                <a:defRPr/>
              </a:pPr>
              <a:t>‹#›</a:t>
            </a:fld>
            <a:endParaRPr lang="en-US"/>
          </a:p>
        </p:txBody>
      </p:sp>
    </p:spTree>
    <p:extLst>
      <p:ext uri="{BB962C8B-B14F-4D97-AF65-F5344CB8AC3E}">
        <p14:creationId xmlns:p14="http://schemas.microsoft.com/office/powerpoint/2010/main" val="1425067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447801"/>
            <a:ext cx="41529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62500" y="1447801"/>
            <a:ext cx="4152900" cy="4495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ftr" sz="quarter" idx="10"/>
          </p:nvPr>
        </p:nvSpPr>
        <p:spPr>
          <a:ln/>
        </p:spPr>
        <p:txBody>
          <a:bodyPr/>
          <a:lstStyle>
            <a:lvl1pPr>
              <a:defRPr/>
            </a:lvl1pPr>
          </a:lstStyle>
          <a:p>
            <a:pPr>
              <a:defRPr/>
            </a:pPr>
            <a:endParaRPr lang="en-US"/>
          </a:p>
        </p:txBody>
      </p:sp>
      <p:sp>
        <p:nvSpPr>
          <p:cNvPr id="6" name="Rectangle 5"/>
          <p:cNvSpPr>
            <a:spLocks noGrp="1" noChangeArrowheads="1"/>
          </p:cNvSpPr>
          <p:nvPr>
            <p:ph type="sldNum" sz="quarter" idx="11"/>
          </p:nvPr>
        </p:nvSpPr>
        <p:spPr>
          <a:ln/>
        </p:spPr>
        <p:txBody>
          <a:bodyPr/>
          <a:lstStyle>
            <a:lvl1pPr>
              <a:defRPr/>
            </a:lvl1pPr>
          </a:lstStyle>
          <a:p>
            <a:pPr>
              <a:defRPr/>
            </a:pPr>
            <a:fld id="{8CF87F81-5FD4-4E59-B05B-78477F33A73E}" type="slidenum">
              <a:rPr lang="en-US"/>
              <a:pPr>
                <a:defRPr/>
              </a:pPr>
              <a:t>‹#›</a:t>
            </a:fld>
            <a:endParaRPr lang="en-US"/>
          </a:p>
        </p:txBody>
      </p:sp>
    </p:spTree>
    <p:extLst>
      <p:ext uri="{BB962C8B-B14F-4D97-AF65-F5344CB8AC3E}">
        <p14:creationId xmlns:p14="http://schemas.microsoft.com/office/powerpoint/2010/main" val="3696389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ftr" sz="quarter" idx="10"/>
          </p:nvPr>
        </p:nvSpPr>
        <p:spPr>
          <a:ln/>
        </p:spPr>
        <p:txBody>
          <a:bodyPr/>
          <a:lstStyle>
            <a:lvl1pPr>
              <a:defRPr/>
            </a:lvl1pPr>
          </a:lstStyle>
          <a:p>
            <a:pPr>
              <a:defRPr/>
            </a:pPr>
            <a:endParaRPr lang="en-US"/>
          </a:p>
        </p:txBody>
      </p:sp>
      <p:sp>
        <p:nvSpPr>
          <p:cNvPr id="8" name="Rectangle 5"/>
          <p:cNvSpPr>
            <a:spLocks noGrp="1" noChangeArrowheads="1"/>
          </p:cNvSpPr>
          <p:nvPr>
            <p:ph type="sldNum" sz="quarter" idx="11"/>
          </p:nvPr>
        </p:nvSpPr>
        <p:spPr>
          <a:ln/>
        </p:spPr>
        <p:txBody>
          <a:bodyPr/>
          <a:lstStyle>
            <a:lvl1pPr>
              <a:defRPr/>
            </a:lvl1pPr>
          </a:lstStyle>
          <a:p>
            <a:pPr>
              <a:defRPr/>
            </a:pPr>
            <a:fld id="{2EA41CC9-41E9-414D-94C0-A54D1A7DB552}" type="slidenum">
              <a:rPr lang="en-US"/>
              <a:pPr>
                <a:defRPr/>
              </a:pPr>
              <a:t>‹#›</a:t>
            </a:fld>
            <a:endParaRPr lang="en-US"/>
          </a:p>
        </p:txBody>
      </p:sp>
    </p:spTree>
    <p:extLst>
      <p:ext uri="{BB962C8B-B14F-4D97-AF65-F5344CB8AC3E}">
        <p14:creationId xmlns:p14="http://schemas.microsoft.com/office/powerpoint/2010/main" val="91213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ftr" sz="quarter" idx="10"/>
          </p:nvPr>
        </p:nvSpPr>
        <p:spPr>
          <a:ln/>
        </p:spPr>
        <p:txBody>
          <a:bodyPr/>
          <a:lstStyle>
            <a:lvl1pPr>
              <a:defRPr/>
            </a:lvl1pPr>
          </a:lstStyle>
          <a:p>
            <a:pPr>
              <a:defRPr/>
            </a:pPr>
            <a:endParaRPr lang="en-US"/>
          </a:p>
        </p:txBody>
      </p:sp>
      <p:sp>
        <p:nvSpPr>
          <p:cNvPr id="4" name="Rectangle 5"/>
          <p:cNvSpPr>
            <a:spLocks noGrp="1" noChangeArrowheads="1"/>
          </p:cNvSpPr>
          <p:nvPr>
            <p:ph type="sldNum" sz="quarter" idx="11"/>
          </p:nvPr>
        </p:nvSpPr>
        <p:spPr>
          <a:ln/>
        </p:spPr>
        <p:txBody>
          <a:bodyPr/>
          <a:lstStyle>
            <a:lvl1pPr>
              <a:defRPr/>
            </a:lvl1pPr>
          </a:lstStyle>
          <a:p>
            <a:pPr>
              <a:defRPr/>
            </a:pPr>
            <a:fld id="{E93DC38F-B45A-42CB-A534-C778FC022FD3}" type="slidenum">
              <a:rPr lang="en-US"/>
              <a:pPr>
                <a:defRPr/>
              </a:pPr>
              <a:t>‹#›</a:t>
            </a:fld>
            <a:endParaRPr lang="en-US"/>
          </a:p>
        </p:txBody>
      </p:sp>
    </p:spTree>
    <p:extLst>
      <p:ext uri="{BB962C8B-B14F-4D97-AF65-F5344CB8AC3E}">
        <p14:creationId xmlns:p14="http://schemas.microsoft.com/office/powerpoint/2010/main" val="25989828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ftr" sz="quarter" idx="10"/>
          </p:nvPr>
        </p:nvSpPr>
        <p:spPr>
          <a:ln/>
        </p:spPr>
        <p:txBody>
          <a:bodyPr/>
          <a:lstStyle>
            <a:lvl1pPr>
              <a:defRPr/>
            </a:lvl1pPr>
          </a:lstStyle>
          <a:p>
            <a:pPr>
              <a:defRPr/>
            </a:pPr>
            <a:endParaRPr lang="en-US"/>
          </a:p>
        </p:txBody>
      </p:sp>
      <p:sp>
        <p:nvSpPr>
          <p:cNvPr id="3" name="Rectangle 5"/>
          <p:cNvSpPr>
            <a:spLocks noGrp="1" noChangeArrowheads="1"/>
          </p:cNvSpPr>
          <p:nvPr>
            <p:ph type="sldNum" sz="quarter" idx="11"/>
          </p:nvPr>
        </p:nvSpPr>
        <p:spPr>
          <a:ln/>
        </p:spPr>
        <p:txBody>
          <a:bodyPr/>
          <a:lstStyle>
            <a:lvl1pPr>
              <a:defRPr/>
            </a:lvl1pPr>
          </a:lstStyle>
          <a:p>
            <a:pPr>
              <a:defRPr/>
            </a:pPr>
            <a:fld id="{61175E35-22AB-4AC0-A33E-8C8581AD6C1D}" type="slidenum">
              <a:rPr lang="en-US"/>
              <a:pPr>
                <a:defRPr/>
              </a:pPr>
              <a:t>‹#›</a:t>
            </a:fld>
            <a:endParaRPr lang="en-US"/>
          </a:p>
        </p:txBody>
      </p:sp>
    </p:spTree>
    <p:extLst>
      <p:ext uri="{BB962C8B-B14F-4D97-AF65-F5344CB8AC3E}">
        <p14:creationId xmlns:p14="http://schemas.microsoft.com/office/powerpoint/2010/main" val="33318510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1"/>
            <a:ext cx="5111750" cy="56705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1"/>
            <a:ext cx="3008313" cy="45084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endParaRPr lang="en-US"/>
          </a:p>
        </p:txBody>
      </p:sp>
      <p:sp>
        <p:nvSpPr>
          <p:cNvPr id="6" name="Rectangle 5"/>
          <p:cNvSpPr>
            <a:spLocks noGrp="1" noChangeArrowheads="1"/>
          </p:cNvSpPr>
          <p:nvPr>
            <p:ph type="sldNum" sz="quarter" idx="11"/>
          </p:nvPr>
        </p:nvSpPr>
        <p:spPr>
          <a:ln/>
        </p:spPr>
        <p:txBody>
          <a:bodyPr/>
          <a:lstStyle>
            <a:lvl1pPr>
              <a:defRPr/>
            </a:lvl1pPr>
          </a:lstStyle>
          <a:p>
            <a:pPr>
              <a:defRPr/>
            </a:pPr>
            <a:fld id="{70207F45-3936-4B64-8CD2-727F70D7E11B}" type="slidenum">
              <a:rPr lang="en-US"/>
              <a:pPr>
                <a:defRPr/>
              </a:pPr>
              <a:t>‹#›</a:t>
            </a:fld>
            <a:endParaRPr lang="en-US"/>
          </a:p>
        </p:txBody>
      </p:sp>
    </p:spTree>
    <p:extLst>
      <p:ext uri="{BB962C8B-B14F-4D97-AF65-F5344CB8AC3E}">
        <p14:creationId xmlns:p14="http://schemas.microsoft.com/office/powerpoint/2010/main" val="2275029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ftr" sz="quarter" idx="10"/>
          </p:nvPr>
        </p:nvSpPr>
        <p:spPr>
          <a:ln/>
        </p:spPr>
        <p:txBody>
          <a:bodyPr/>
          <a:lstStyle>
            <a:lvl1pPr>
              <a:defRPr/>
            </a:lvl1pPr>
          </a:lstStyle>
          <a:p>
            <a:pPr>
              <a:defRPr/>
            </a:pPr>
            <a:endParaRPr lang="en-US"/>
          </a:p>
        </p:txBody>
      </p:sp>
      <p:sp>
        <p:nvSpPr>
          <p:cNvPr id="6" name="Rectangle 5"/>
          <p:cNvSpPr>
            <a:spLocks noGrp="1" noChangeArrowheads="1"/>
          </p:cNvSpPr>
          <p:nvPr>
            <p:ph type="sldNum" sz="quarter" idx="11"/>
          </p:nvPr>
        </p:nvSpPr>
        <p:spPr>
          <a:ln/>
        </p:spPr>
        <p:txBody>
          <a:bodyPr/>
          <a:lstStyle>
            <a:lvl1pPr>
              <a:defRPr/>
            </a:lvl1pPr>
          </a:lstStyle>
          <a:p>
            <a:pPr>
              <a:defRPr/>
            </a:pPr>
            <a:fld id="{F0F5A7A5-F7F4-4305-A64C-05B77A228D02}" type="slidenum">
              <a:rPr lang="en-US"/>
              <a:pPr>
                <a:defRPr/>
              </a:pPr>
              <a:t>‹#›</a:t>
            </a:fld>
            <a:endParaRPr lang="en-US"/>
          </a:p>
        </p:txBody>
      </p:sp>
    </p:spTree>
    <p:extLst>
      <p:ext uri="{BB962C8B-B14F-4D97-AF65-F5344CB8AC3E}">
        <p14:creationId xmlns:p14="http://schemas.microsoft.com/office/powerpoint/2010/main" val="3235387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33400" y="304800"/>
            <a:ext cx="8229600" cy="76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457200" y="1371600"/>
            <a:ext cx="8458200" cy="4572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4692" name="Rectangle 4"/>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800">
                <a:solidFill>
                  <a:srgbClr val="486656"/>
                </a:solidFill>
                <a:latin typeface="Tahoma" pitchFamily="34" charset="0"/>
              </a:defRPr>
            </a:lvl1pPr>
          </a:lstStyle>
          <a:p>
            <a:pPr>
              <a:defRPr/>
            </a:pPr>
            <a:endParaRPr lang="en-US"/>
          </a:p>
        </p:txBody>
      </p:sp>
      <p:sp>
        <p:nvSpPr>
          <p:cNvPr id="114693" name="Rectangle 5"/>
          <p:cNvSpPr>
            <a:spLocks noGrp="1" noChangeArrowheads="1"/>
          </p:cNvSpPr>
          <p:nvPr>
            <p:ph type="sldNum" sz="quarter" idx="4"/>
          </p:nvPr>
        </p:nvSpPr>
        <p:spPr bwMode="auto">
          <a:xfrm>
            <a:off x="6553200" y="6245225"/>
            <a:ext cx="2133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a:solidFill>
                  <a:srgbClr val="486656"/>
                </a:solidFill>
                <a:latin typeface="Tahoma" pitchFamily="34" charset="0"/>
              </a:defRPr>
            </a:lvl1pPr>
          </a:lstStyle>
          <a:p>
            <a:pPr>
              <a:defRPr/>
            </a:pPr>
            <a:fld id="{3D509CA5-1551-4B08-AB9A-CD787FF98A46}" type="slidenum">
              <a:rPr lang="en-US"/>
              <a:pPr>
                <a:defRPr/>
              </a:pPr>
              <a:t>‹#›</a:t>
            </a:fld>
            <a:endParaRPr lang="en-US"/>
          </a:p>
        </p:txBody>
      </p:sp>
      <p:sp>
        <p:nvSpPr>
          <p:cNvPr id="1030" name="Rectangle 6"/>
          <p:cNvSpPr>
            <a:spLocks noChangeArrowheads="1"/>
          </p:cNvSpPr>
          <p:nvPr/>
        </p:nvSpPr>
        <p:spPr bwMode="auto">
          <a:xfrm>
            <a:off x="0" y="3175"/>
            <a:ext cx="381000" cy="6858000"/>
          </a:xfrm>
          <a:prstGeom prst="rect">
            <a:avLst/>
          </a:prstGeom>
          <a:solidFill>
            <a:srgbClr val="00703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sp>
        <p:nvSpPr>
          <p:cNvPr id="1031" name="Rectangle 7"/>
          <p:cNvSpPr>
            <a:spLocks noChangeArrowheads="1"/>
          </p:cNvSpPr>
          <p:nvPr/>
        </p:nvSpPr>
        <p:spPr bwMode="auto">
          <a:xfrm>
            <a:off x="0" y="2928938"/>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endParaRPr lang="en-US"/>
          </a:p>
        </p:txBody>
      </p:sp>
      <p:sp>
        <p:nvSpPr>
          <p:cNvPr id="1032" name="Rectangle 9"/>
          <p:cNvSpPr>
            <a:spLocks noChangeArrowheads="1"/>
          </p:cNvSpPr>
          <p:nvPr/>
        </p:nvSpPr>
        <p:spPr bwMode="auto">
          <a:xfrm>
            <a:off x="381000" y="1181100"/>
            <a:ext cx="8763000" cy="76200"/>
          </a:xfrm>
          <a:prstGeom prst="rect">
            <a:avLst/>
          </a:prstGeom>
          <a:solidFill>
            <a:srgbClr val="00703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p>
        </p:txBody>
      </p:sp>
      <p:pic>
        <p:nvPicPr>
          <p:cNvPr id="1033" name="Picture 9" descr="UNCC_Belk_Logo_4c_BGS.jpg"/>
          <p:cNvPicPr>
            <a:picLocks noChangeAspect="1"/>
          </p:cNvPicPr>
          <p:nvPr/>
        </p:nvPicPr>
        <p:blipFill>
          <a:blip r:embed="rId15">
            <a:extLst>
              <a:ext uri="{28A0092B-C50C-407E-A947-70E740481C1C}">
                <a14:useLocalDpi xmlns:a14="http://schemas.microsoft.com/office/drawing/2010/main" val="0"/>
              </a:ext>
            </a:extLst>
          </a:blip>
          <a:srcRect/>
          <a:stretch>
            <a:fillRect/>
          </a:stretch>
        </p:blipFill>
        <p:spPr bwMode="auto">
          <a:xfrm>
            <a:off x="685800" y="6218238"/>
            <a:ext cx="1143000" cy="525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712"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3" r:id="rId13"/>
  </p:sldLayoutIdLst>
  <p:hf hdr="0" ftr="0" dt="0"/>
  <p:txStyles>
    <p:titleStyle>
      <a:lvl1pPr algn="ctr" rtl="0" eaLnBrk="0" fontAlgn="base" hangingPunct="0">
        <a:spcBef>
          <a:spcPct val="0"/>
        </a:spcBef>
        <a:spcAft>
          <a:spcPct val="0"/>
        </a:spcAft>
        <a:defRPr sz="3600">
          <a:solidFill>
            <a:srgbClr val="00703C"/>
          </a:solidFill>
          <a:latin typeface="+mj-lt"/>
          <a:ea typeface="+mj-ea"/>
          <a:cs typeface="+mj-cs"/>
        </a:defRPr>
      </a:lvl1pPr>
      <a:lvl2pPr algn="ctr" rtl="0" eaLnBrk="0" fontAlgn="base" hangingPunct="0">
        <a:spcBef>
          <a:spcPct val="0"/>
        </a:spcBef>
        <a:spcAft>
          <a:spcPct val="0"/>
        </a:spcAft>
        <a:defRPr sz="3600">
          <a:solidFill>
            <a:srgbClr val="00703C"/>
          </a:solidFill>
          <a:latin typeface="Arial" charset="0"/>
        </a:defRPr>
      </a:lvl2pPr>
      <a:lvl3pPr algn="ctr" rtl="0" eaLnBrk="0" fontAlgn="base" hangingPunct="0">
        <a:spcBef>
          <a:spcPct val="0"/>
        </a:spcBef>
        <a:spcAft>
          <a:spcPct val="0"/>
        </a:spcAft>
        <a:defRPr sz="3600">
          <a:solidFill>
            <a:srgbClr val="00703C"/>
          </a:solidFill>
          <a:latin typeface="Arial" charset="0"/>
        </a:defRPr>
      </a:lvl3pPr>
      <a:lvl4pPr algn="ctr" rtl="0" eaLnBrk="0" fontAlgn="base" hangingPunct="0">
        <a:spcBef>
          <a:spcPct val="0"/>
        </a:spcBef>
        <a:spcAft>
          <a:spcPct val="0"/>
        </a:spcAft>
        <a:defRPr sz="3600">
          <a:solidFill>
            <a:srgbClr val="00703C"/>
          </a:solidFill>
          <a:latin typeface="Arial" charset="0"/>
        </a:defRPr>
      </a:lvl4pPr>
      <a:lvl5pPr algn="ctr" rtl="0" eaLnBrk="0" fontAlgn="base" hangingPunct="0">
        <a:spcBef>
          <a:spcPct val="0"/>
        </a:spcBef>
        <a:spcAft>
          <a:spcPct val="0"/>
        </a:spcAft>
        <a:defRPr sz="3600">
          <a:solidFill>
            <a:srgbClr val="00703C"/>
          </a:solidFill>
          <a:latin typeface="Arial" charset="0"/>
        </a:defRPr>
      </a:lvl5pPr>
      <a:lvl6pPr marL="457200" algn="ctr" rtl="0" eaLnBrk="1" fontAlgn="base" hangingPunct="1">
        <a:spcBef>
          <a:spcPct val="0"/>
        </a:spcBef>
        <a:spcAft>
          <a:spcPct val="0"/>
        </a:spcAft>
        <a:defRPr sz="3600">
          <a:solidFill>
            <a:srgbClr val="486656"/>
          </a:solidFill>
          <a:latin typeface="Arial" charset="0"/>
        </a:defRPr>
      </a:lvl6pPr>
      <a:lvl7pPr marL="914400" algn="ctr" rtl="0" eaLnBrk="1" fontAlgn="base" hangingPunct="1">
        <a:spcBef>
          <a:spcPct val="0"/>
        </a:spcBef>
        <a:spcAft>
          <a:spcPct val="0"/>
        </a:spcAft>
        <a:defRPr sz="3600">
          <a:solidFill>
            <a:srgbClr val="486656"/>
          </a:solidFill>
          <a:latin typeface="Arial" charset="0"/>
        </a:defRPr>
      </a:lvl7pPr>
      <a:lvl8pPr marL="1371600" algn="ctr" rtl="0" eaLnBrk="1" fontAlgn="base" hangingPunct="1">
        <a:spcBef>
          <a:spcPct val="0"/>
        </a:spcBef>
        <a:spcAft>
          <a:spcPct val="0"/>
        </a:spcAft>
        <a:defRPr sz="3600">
          <a:solidFill>
            <a:srgbClr val="486656"/>
          </a:solidFill>
          <a:latin typeface="Arial" charset="0"/>
        </a:defRPr>
      </a:lvl8pPr>
      <a:lvl9pPr marL="1828800" algn="ctr" rtl="0" eaLnBrk="1" fontAlgn="base" hangingPunct="1">
        <a:spcBef>
          <a:spcPct val="0"/>
        </a:spcBef>
        <a:spcAft>
          <a:spcPct val="0"/>
        </a:spcAft>
        <a:defRPr sz="3600">
          <a:solidFill>
            <a:srgbClr val="486656"/>
          </a:solidFill>
          <a:latin typeface="Arial" charset="0"/>
        </a:defRPr>
      </a:lvl9pPr>
    </p:titleStyle>
    <p:bodyStyle>
      <a:lvl1pPr marL="342900" indent="-342900" algn="l" rtl="0" eaLnBrk="0" fontAlgn="base" hangingPunct="0">
        <a:spcBef>
          <a:spcPct val="20000"/>
        </a:spcBef>
        <a:spcAft>
          <a:spcPct val="0"/>
        </a:spcAft>
        <a:buChar char="•"/>
        <a:defRPr sz="2400">
          <a:solidFill>
            <a:srgbClr val="00703C"/>
          </a:solidFill>
          <a:latin typeface="+mn-lt"/>
          <a:ea typeface="+mn-ea"/>
          <a:cs typeface="+mn-cs"/>
        </a:defRPr>
      </a:lvl1pPr>
      <a:lvl2pPr marL="742950" indent="-285750" algn="l" rtl="0" eaLnBrk="0" fontAlgn="base" hangingPunct="0">
        <a:spcBef>
          <a:spcPct val="20000"/>
        </a:spcBef>
        <a:spcAft>
          <a:spcPct val="0"/>
        </a:spcAft>
        <a:buChar char="–"/>
        <a:defRPr sz="2000">
          <a:solidFill>
            <a:srgbClr val="00703C"/>
          </a:solidFill>
          <a:latin typeface="+mn-lt"/>
        </a:defRPr>
      </a:lvl2pPr>
      <a:lvl3pPr marL="1143000" indent="-228600" algn="l" rtl="0" eaLnBrk="0" fontAlgn="base" hangingPunct="0">
        <a:spcBef>
          <a:spcPct val="20000"/>
        </a:spcBef>
        <a:spcAft>
          <a:spcPct val="0"/>
        </a:spcAft>
        <a:buChar char="•"/>
        <a:defRPr>
          <a:solidFill>
            <a:srgbClr val="00703C"/>
          </a:solidFill>
          <a:latin typeface="+mn-lt"/>
        </a:defRPr>
      </a:lvl3pPr>
      <a:lvl4pPr marL="1600200" indent="-228600" algn="l" rtl="0" eaLnBrk="0" fontAlgn="base" hangingPunct="0">
        <a:spcBef>
          <a:spcPct val="20000"/>
        </a:spcBef>
        <a:spcAft>
          <a:spcPct val="0"/>
        </a:spcAft>
        <a:buChar char="–"/>
        <a:defRPr sz="1600">
          <a:solidFill>
            <a:srgbClr val="00703C"/>
          </a:solidFill>
          <a:latin typeface="+mn-lt"/>
        </a:defRPr>
      </a:lvl4pPr>
      <a:lvl5pPr marL="2057400" indent="-228600" algn="l" rtl="0" eaLnBrk="0" fontAlgn="base" hangingPunct="0">
        <a:spcBef>
          <a:spcPct val="20000"/>
        </a:spcBef>
        <a:spcAft>
          <a:spcPct val="0"/>
        </a:spcAft>
        <a:buChar char="»"/>
        <a:defRPr sz="1600">
          <a:solidFill>
            <a:srgbClr val="00703C"/>
          </a:solidFill>
          <a:latin typeface="+mn-lt"/>
        </a:defRPr>
      </a:lvl5pPr>
      <a:lvl6pPr marL="2514600" indent="-228600" algn="l" rtl="0" eaLnBrk="1" fontAlgn="base" hangingPunct="1">
        <a:spcBef>
          <a:spcPct val="20000"/>
        </a:spcBef>
        <a:spcAft>
          <a:spcPct val="0"/>
        </a:spcAft>
        <a:buChar char="»"/>
        <a:defRPr sz="1600">
          <a:solidFill>
            <a:srgbClr val="486656"/>
          </a:solidFill>
          <a:latin typeface="+mn-lt"/>
        </a:defRPr>
      </a:lvl6pPr>
      <a:lvl7pPr marL="2971800" indent="-228600" algn="l" rtl="0" eaLnBrk="1" fontAlgn="base" hangingPunct="1">
        <a:spcBef>
          <a:spcPct val="20000"/>
        </a:spcBef>
        <a:spcAft>
          <a:spcPct val="0"/>
        </a:spcAft>
        <a:buChar char="»"/>
        <a:defRPr sz="1600">
          <a:solidFill>
            <a:srgbClr val="486656"/>
          </a:solidFill>
          <a:latin typeface="+mn-lt"/>
        </a:defRPr>
      </a:lvl7pPr>
      <a:lvl8pPr marL="3429000" indent="-228600" algn="l" rtl="0" eaLnBrk="1" fontAlgn="base" hangingPunct="1">
        <a:spcBef>
          <a:spcPct val="20000"/>
        </a:spcBef>
        <a:spcAft>
          <a:spcPct val="0"/>
        </a:spcAft>
        <a:buChar char="»"/>
        <a:defRPr sz="1600">
          <a:solidFill>
            <a:srgbClr val="486656"/>
          </a:solidFill>
          <a:latin typeface="+mn-lt"/>
        </a:defRPr>
      </a:lvl8pPr>
      <a:lvl9pPr marL="3886200" indent="-228600" algn="l" rtl="0" eaLnBrk="1" fontAlgn="base" hangingPunct="1">
        <a:spcBef>
          <a:spcPct val="20000"/>
        </a:spcBef>
        <a:spcAft>
          <a:spcPct val="0"/>
        </a:spcAft>
        <a:buChar char="»"/>
        <a:defRPr sz="1600">
          <a:solidFill>
            <a:srgbClr val="486656"/>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ctrTitle"/>
          </p:nvPr>
        </p:nvSpPr>
        <p:spPr>
          <a:xfrm>
            <a:off x="609600" y="2286000"/>
            <a:ext cx="8153400" cy="4114800"/>
          </a:xfrm>
        </p:spPr>
        <p:txBody>
          <a:bodyPr/>
          <a:lstStyle/>
          <a:p>
            <a:pPr eaLnBrk="1" hangingPunct="1"/>
            <a:r>
              <a:rPr lang="en-US" sz="4000" b="1" dirty="0">
                <a:latin typeface="Times New Roman" panose="02020603050405020304" pitchFamily="18" charset="0"/>
                <a:cs typeface="Times New Roman" panose="02020603050405020304" pitchFamily="18" charset="0"/>
              </a:rPr>
              <a:t>Pricing Barrier Options using </a:t>
            </a:r>
            <a:br>
              <a:rPr lang="en-US" sz="4000" b="1" dirty="0">
                <a:latin typeface="Times New Roman" panose="02020603050405020304" pitchFamily="18" charset="0"/>
                <a:cs typeface="Times New Roman" panose="02020603050405020304" pitchFamily="18" charset="0"/>
              </a:rPr>
            </a:br>
            <a:r>
              <a:rPr lang="en-US" sz="4000" b="1" dirty="0">
                <a:latin typeface="Times New Roman" panose="02020603050405020304" pitchFamily="18" charset="0"/>
                <a:cs typeface="Times New Roman" panose="02020603050405020304" pitchFamily="18" charset="0"/>
              </a:rPr>
              <a:t>Monte Carlo simulations</a:t>
            </a:r>
            <a:br>
              <a:rPr lang="en-US" sz="4000" b="1" dirty="0">
                <a:latin typeface="Times New Roman" panose="02020603050405020304" pitchFamily="18" charset="0"/>
                <a:cs typeface="Times New Roman" panose="02020603050405020304" pitchFamily="18" charset="0"/>
              </a:rPr>
            </a:br>
            <a:br>
              <a:rPr lang="en-US" sz="4000" b="1" dirty="0">
                <a:latin typeface="Times New Roman" panose="02020603050405020304" pitchFamily="18" charset="0"/>
                <a:cs typeface="Times New Roman" panose="02020603050405020304" pitchFamily="18" charset="0"/>
              </a:rPr>
            </a:br>
            <a:br>
              <a:rPr lang="en-US" sz="4000" b="1" dirty="0">
                <a:latin typeface="Times New Roman" panose="02020603050405020304" pitchFamily="18" charset="0"/>
                <a:cs typeface="Times New Roman" panose="02020603050405020304" pitchFamily="18" charset="0"/>
              </a:rPr>
            </a:br>
            <a:br>
              <a:rPr lang="en-US" sz="4000" b="1"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May 1, 2018</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Mohammed Ameer Khan</a:t>
            </a:r>
            <a:endParaRPr lang="en-US" sz="4000" dirty="0">
              <a:latin typeface="Times New Roman" pitchFamily="18" charset="0"/>
              <a:cs typeface="Times New Roman"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 Monte Carlo simulation(contd..)</a:t>
            </a:r>
          </a:p>
        </p:txBody>
      </p:sp>
      <mc:AlternateContent xmlns:mc="http://schemas.openxmlformats.org/markup-compatibility/2006" xmlns:a14="http://schemas.microsoft.com/office/drawing/2010/main">
        <mc:Choice Requires="a14">
          <p:sp>
            <p:nvSpPr>
              <p:cNvPr id="19459" name="Rectangle 3"/>
              <p:cNvSpPr>
                <a:spLocks noGrp="1" noChangeArrowheads="1"/>
              </p:cNvSpPr>
              <p:nvPr>
                <p:ph idx="1"/>
              </p:nvPr>
            </p:nvSpPr>
            <p:spPr>
              <a:xfrm>
                <a:off x="457200" y="1295400"/>
                <a:ext cx="8686800" cy="5715000"/>
              </a:xfrm>
            </p:spPr>
            <p:txBody>
              <a:bodyPr/>
              <a:lstStyle/>
              <a:p>
                <a:r>
                  <a:rPr lang="en-US" altLang="x-none" dirty="0">
                    <a:latin typeface="Times New Roman" panose="02020603050405020304" pitchFamily="18" charset="0"/>
                    <a:cs typeface="Times New Roman" panose="02020603050405020304" pitchFamily="18" charset="0"/>
                  </a:rPr>
                  <a:t>To estimate </a:t>
                </a:r>
                <a14:m>
                  <m:oMath xmlns:m="http://schemas.openxmlformats.org/officeDocument/2006/math">
                    <m:r>
                      <m:rPr>
                        <m:sty m:val="p"/>
                      </m:rPr>
                      <a:rPr lang="el-GR" altLang="x-none" i="0" smtClean="0">
                        <a:latin typeface="Cambria Math" panose="02040503050406030204" pitchFamily="18" charset="0"/>
                        <a:ea typeface="Cambria Math" panose="02040503050406030204" pitchFamily="18" charset="0"/>
                        <a:cs typeface="Times New Roman" panose="02020603050405020304" pitchFamily="18" charset="0"/>
                      </a:rPr>
                      <m:t>Θ</m:t>
                    </m:r>
                    <m: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m:t>
                    </m:r>
                    <m:r>
                      <m:rPr>
                        <m:sty m:val="p"/>
                      </m:rP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E</m:t>
                    </m:r>
                    <m:d>
                      <m:dPr>
                        <m:ctrlPr>
                          <a:rPr lang="en-US" altLang="x-none" b="0" i="1" smtClean="0">
                            <a:latin typeface="Cambria Math" panose="02040503050406030204" pitchFamily="18" charset="0"/>
                            <a:ea typeface="Cambria Math" panose="02040503050406030204" pitchFamily="18" charset="0"/>
                            <a:cs typeface="Times New Roman" panose="02020603050405020304" pitchFamily="18" charset="0"/>
                          </a:rPr>
                        </m:ctrlPr>
                      </m:dPr>
                      <m:e>
                        <m:r>
                          <m:rPr>
                            <m:sty m:val="p"/>
                          </m:rP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g</m:t>
                        </m:r>
                        <m:d>
                          <m:dPr>
                            <m:ctrlPr>
                              <a:rPr lang="en-US" altLang="x-none" b="0" i="1" smtClean="0">
                                <a:latin typeface="Cambria Math" panose="02040503050406030204" pitchFamily="18" charset="0"/>
                                <a:ea typeface="Cambria Math" panose="02040503050406030204" pitchFamily="18" charset="0"/>
                                <a:cs typeface="Times New Roman" panose="02020603050405020304" pitchFamily="18" charset="0"/>
                              </a:rPr>
                            </m:ctrlPr>
                          </m:dPr>
                          <m:e>
                            <m:r>
                              <m:rPr>
                                <m:sty m:val="p"/>
                              </m:rP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X</m:t>
                            </m:r>
                          </m:e>
                        </m:d>
                      </m:e>
                    </m:d>
                  </m:oMath>
                </a14:m>
                <a:r>
                  <a:rPr lang="en-US" altLang="x-none" dirty="0">
                    <a:latin typeface="Times New Roman" panose="02020603050405020304" pitchFamily="18" charset="0"/>
                    <a:cs typeface="Times New Roman" panose="02020603050405020304" pitchFamily="18" charset="0"/>
                  </a:rPr>
                  <a:t> where g(X) is some arbitrary function. We can randomly generate n independent sample values </a:t>
                </a:r>
                <a14:m>
                  <m:oMath xmlns:m="http://schemas.openxmlformats.org/officeDocument/2006/math">
                    <m:sSub>
                      <m:sSubPr>
                        <m:ctrlPr>
                          <a:rPr lang="en-US" altLang="x-none" i="1" smtClean="0">
                            <a:latin typeface="Cambria Math" panose="02040503050406030204" pitchFamily="18" charset="0"/>
                            <a:cs typeface="Times New Roman" panose="02020603050405020304" pitchFamily="18" charset="0"/>
                          </a:rPr>
                        </m:ctrlPr>
                      </m:sSubPr>
                      <m:e>
                        <m:r>
                          <m:rPr>
                            <m:sty m:val="p"/>
                          </m:rPr>
                          <a:rPr lang="en-US" altLang="x-none" b="0" i="0" smtClean="0">
                            <a:latin typeface="Cambria Math" panose="02040503050406030204" pitchFamily="18" charset="0"/>
                            <a:cs typeface="Times New Roman" panose="02020603050405020304" pitchFamily="18" charset="0"/>
                          </a:rPr>
                          <m:t>X</m:t>
                        </m:r>
                      </m:e>
                      <m:sub>
                        <m:r>
                          <a:rPr lang="en-US" altLang="x-none" b="0" i="0" smtClean="0">
                            <a:latin typeface="Cambria Math" panose="02040503050406030204" pitchFamily="18" charset="0"/>
                            <a:cs typeface="Times New Roman" panose="02020603050405020304" pitchFamily="18" charset="0"/>
                          </a:rPr>
                          <m:t>1</m:t>
                        </m:r>
                      </m:sub>
                    </m:sSub>
                    <m:r>
                      <a:rPr lang="en-US" altLang="x-none" b="0" i="0" smtClean="0">
                        <a:latin typeface="Cambria Math" panose="02040503050406030204" pitchFamily="18" charset="0"/>
                        <a:cs typeface="Times New Roman" panose="02020603050405020304" pitchFamily="18" charset="0"/>
                      </a:rPr>
                      <m:t>,</m:t>
                    </m:r>
                    <m:sSub>
                      <m:sSubPr>
                        <m:ctrlPr>
                          <a:rPr lang="en-US" altLang="x-none" b="0" i="1" smtClean="0">
                            <a:latin typeface="Cambria Math" panose="02040503050406030204" pitchFamily="18" charset="0"/>
                            <a:cs typeface="Times New Roman" panose="02020603050405020304" pitchFamily="18" charset="0"/>
                          </a:rPr>
                        </m:ctrlPr>
                      </m:sSubPr>
                      <m:e>
                        <m:r>
                          <m:rPr>
                            <m:sty m:val="p"/>
                          </m:rPr>
                          <a:rPr lang="en-US" altLang="x-none" b="0" i="0" smtClean="0">
                            <a:latin typeface="Cambria Math" panose="02040503050406030204" pitchFamily="18" charset="0"/>
                            <a:cs typeface="Times New Roman" panose="02020603050405020304" pitchFamily="18" charset="0"/>
                          </a:rPr>
                          <m:t>X</m:t>
                        </m:r>
                      </m:e>
                      <m:sub>
                        <m:r>
                          <a:rPr lang="en-US" altLang="x-none" b="0" i="0" smtClean="0">
                            <a:latin typeface="Cambria Math" panose="02040503050406030204" pitchFamily="18" charset="0"/>
                            <a:cs typeface="Times New Roman" panose="02020603050405020304" pitchFamily="18" charset="0"/>
                          </a:rPr>
                          <m:t>2</m:t>
                        </m:r>
                      </m:sub>
                    </m:sSub>
                    <m:r>
                      <a:rPr lang="en-US" altLang="x-none" b="0" i="0" smtClean="0">
                        <a:latin typeface="Cambria Math" panose="02040503050406030204" pitchFamily="18" charset="0"/>
                        <a:cs typeface="Times New Roman" panose="02020603050405020304" pitchFamily="18" charset="0"/>
                      </a:rPr>
                      <m:t>,….,</m:t>
                    </m:r>
                    <m:sSub>
                      <m:sSubPr>
                        <m:ctrlPr>
                          <a:rPr lang="en-US" altLang="x-none" b="0" i="1" smtClean="0">
                            <a:latin typeface="Cambria Math" panose="02040503050406030204" pitchFamily="18" charset="0"/>
                            <a:cs typeface="Times New Roman" panose="02020603050405020304" pitchFamily="18" charset="0"/>
                          </a:rPr>
                        </m:ctrlPr>
                      </m:sSubPr>
                      <m:e>
                        <m:r>
                          <m:rPr>
                            <m:sty m:val="p"/>
                          </m:rPr>
                          <a:rPr lang="en-US" altLang="x-none" b="0" i="0" smtClean="0">
                            <a:latin typeface="Cambria Math" panose="02040503050406030204" pitchFamily="18" charset="0"/>
                            <a:cs typeface="Times New Roman" panose="02020603050405020304" pitchFamily="18" charset="0"/>
                          </a:rPr>
                          <m:t>X</m:t>
                        </m:r>
                      </m:e>
                      <m:sub>
                        <m:r>
                          <m:rPr>
                            <m:sty m:val="p"/>
                          </m:rPr>
                          <a:rPr lang="en-US" altLang="x-none" b="0" i="0" smtClean="0">
                            <a:latin typeface="Cambria Math" panose="02040503050406030204" pitchFamily="18" charset="0"/>
                            <a:cs typeface="Times New Roman" panose="02020603050405020304" pitchFamily="18" charset="0"/>
                          </a:rPr>
                          <m:t>n</m:t>
                        </m:r>
                      </m:sub>
                    </m:sSub>
                  </m:oMath>
                </a14:m>
                <a:r>
                  <a:rPr lang="en-US" altLang="x-none" dirty="0">
                    <a:latin typeface="Times New Roman" panose="02020603050405020304" pitchFamily="18" charset="0"/>
                    <a:cs typeface="Times New Roman" panose="02020603050405020304" pitchFamily="18" charset="0"/>
                  </a:rPr>
                  <a:t> from the probability density function f(x). The estimator </a:t>
                </a:r>
                <a14:m>
                  <m:oMath xmlns:m="http://schemas.openxmlformats.org/officeDocument/2006/math">
                    <m:r>
                      <m:rPr>
                        <m:sty m:val="p"/>
                      </m:rPr>
                      <a:rPr lang="el-GR" altLang="x-none">
                        <a:latin typeface="Cambria Math" panose="02040503050406030204" pitchFamily="18" charset="0"/>
                        <a:ea typeface="Cambria Math" panose="02040503050406030204" pitchFamily="18" charset="0"/>
                        <a:cs typeface="Times New Roman" panose="02020603050405020304" pitchFamily="18" charset="0"/>
                      </a:rPr>
                      <m:t>Θ</m:t>
                    </m:r>
                  </m:oMath>
                </a14:m>
                <a:r>
                  <a:rPr lang="en-US" altLang="x-none" dirty="0">
                    <a:latin typeface="Times New Roman" panose="02020603050405020304" pitchFamily="18" charset="0"/>
                    <a:cs typeface="Times New Roman" panose="02020603050405020304" pitchFamily="18" charset="0"/>
                  </a:rPr>
                  <a:t> is given by,</a:t>
                </a:r>
              </a:p>
              <a:p>
                <a:pPr marL="0" indent="0">
                  <a:buNone/>
                </a:pPr>
                <a:r>
                  <a:rPr lang="en-US" altLang="x-none" dirty="0">
                    <a:ea typeface="Cambria Math" panose="02040503050406030204" pitchFamily="18" charset="0"/>
                    <a:cs typeface="Times New Roman" panose="02020603050405020304" pitchFamily="18" charset="0"/>
                  </a:rPr>
                  <a:t>                                  </a:t>
                </a:r>
                <a14:m>
                  <m:oMath xmlns:m="http://schemas.openxmlformats.org/officeDocument/2006/math">
                    <m:acc>
                      <m:accPr>
                        <m:chr m:val="̂"/>
                        <m:ctrlPr>
                          <a:rPr lang="en-US" altLang="x-none" b="0" i="1" smtClean="0">
                            <a:latin typeface="Cambria Math" panose="02040503050406030204" pitchFamily="18" charset="0"/>
                            <a:cs typeface="Times New Roman" panose="02020603050405020304" pitchFamily="18" charset="0"/>
                          </a:rPr>
                        </m:ctrlPr>
                      </m:accPr>
                      <m:e>
                        <m:r>
                          <m:rPr>
                            <m:sty m:val="p"/>
                          </m:rPr>
                          <a:rPr lang="el-GR" altLang="x-none" b="0" i="1" smtClean="0">
                            <a:latin typeface="Cambria Math" panose="02040503050406030204" pitchFamily="18" charset="0"/>
                            <a:ea typeface="Cambria Math" panose="02040503050406030204" pitchFamily="18" charset="0"/>
                            <a:cs typeface="Times New Roman" panose="02020603050405020304" pitchFamily="18" charset="0"/>
                          </a:rPr>
                          <m:t>Θ</m:t>
                        </m:r>
                      </m:e>
                    </m:acc>
                    <m:r>
                      <a:rPr lang="en-US" altLang="x-none" b="0" i="0" smtClean="0">
                        <a:latin typeface="Cambria Math" panose="02040503050406030204" pitchFamily="18" charset="0"/>
                        <a:cs typeface="Times New Roman" panose="02020603050405020304" pitchFamily="18" charset="0"/>
                      </a:rPr>
                      <m:t>=</m:t>
                    </m:r>
                    <m:f>
                      <m:fPr>
                        <m:ctrlPr>
                          <a:rPr lang="en-US" altLang="x-none" b="0" i="1" smtClean="0">
                            <a:latin typeface="Cambria Math" panose="02040503050406030204" pitchFamily="18" charset="0"/>
                            <a:cs typeface="Times New Roman" panose="02020603050405020304" pitchFamily="18" charset="0"/>
                          </a:rPr>
                        </m:ctrlPr>
                      </m:fPr>
                      <m:num>
                        <m:r>
                          <a:rPr lang="en-US" altLang="x-none" b="0" i="0" smtClean="0">
                            <a:latin typeface="Cambria Math" panose="02040503050406030204" pitchFamily="18" charset="0"/>
                            <a:cs typeface="Times New Roman" panose="02020603050405020304" pitchFamily="18" charset="0"/>
                          </a:rPr>
                          <m:t>1</m:t>
                        </m:r>
                      </m:num>
                      <m:den>
                        <m:r>
                          <m:rPr>
                            <m:sty m:val="p"/>
                          </m:rPr>
                          <a:rPr lang="en-US" altLang="x-none" b="0" i="0" smtClean="0">
                            <a:latin typeface="Cambria Math" panose="02040503050406030204" pitchFamily="18" charset="0"/>
                            <a:cs typeface="Times New Roman" panose="02020603050405020304" pitchFamily="18" charset="0"/>
                          </a:rPr>
                          <m:t>n</m:t>
                        </m:r>
                      </m:den>
                    </m:f>
                    <m:nary>
                      <m:naryPr>
                        <m:chr m:val="∑"/>
                        <m:ctrlPr>
                          <a:rPr lang="en-US" altLang="x-none" i="1" smtClean="0">
                            <a:latin typeface="Cambria Math" panose="02040503050406030204" pitchFamily="18" charset="0"/>
                            <a:cs typeface="Times New Roman" panose="02020603050405020304" pitchFamily="18" charset="0"/>
                          </a:rPr>
                        </m:ctrlPr>
                      </m:naryPr>
                      <m:sub>
                        <m:r>
                          <m:rPr>
                            <m:sty m:val="p"/>
                            <m:brk m:alnAt="23"/>
                          </m:rPr>
                          <a:rPr lang="en-US" altLang="x-none" b="0" i="0" smtClean="0">
                            <a:latin typeface="Cambria Math" panose="02040503050406030204" pitchFamily="18" charset="0"/>
                            <a:cs typeface="Times New Roman" panose="02020603050405020304" pitchFamily="18" charset="0"/>
                          </a:rPr>
                          <m:t>i</m:t>
                        </m:r>
                        <m:r>
                          <a:rPr lang="en-US" altLang="x-none" b="0" i="0" smtClean="0">
                            <a:latin typeface="Cambria Math" panose="02040503050406030204" pitchFamily="18" charset="0"/>
                            <a:cs typeface="Times New Roman" panose="02020603050405020304" pitchFamily="18" charset="0"/>
                          </a:rPr>
                          <m:t>=1</m:t>
                        </m:r>
                      </m:sub>
                      <m:sup>
                        <m:r>
                          <m:rPr>
                            <m:sty m:val="p"/>
                          </m:rPr>
                          <a:rPr lang="en-US" altLang="x-none" b="0" i="0" smtClean="0">
                            <a:latin typeface="Cambria Math" panose="02040503050406030204" pitchFamily="18" charset="0"/>
                            <a:cs typeface="Times New Roman" panose="02020603050405020304" pitchFamily="18" charset="0"/>
                          </a:rPr>
                          <m:t>n</m:t>
                        </m:r>
                      </m:sup>
                      <m:e>
                        <m:r>
                          <m:rPr>
                            <m:sty m:val="p"/>
                          </m:rPr>
                          <a:rPr lang="en-US" altLang="x-none" b="0" i="0" smtClean="0">
                            <a:latin typeface="Cambria Math" panose="02040503050406030204" pitchFamily="18" charset="0"/>
                            <a:cs typeface="Times New Roman" panose="02020603050405020304" pitchFamily="18" charset="0"/>
                          </a:rPr>
                          <m:t>g</m:t>
                        </m:r>
                        <m:r>
                          <a:rPr lang="en-US" altLang="x-none" b="0" i="0" smtClean="0">
                            <a:latin typeface="Cambria Math" panose="02040503050406030204" pitchFamily="18" charset="0"/>
                            <a:cs typeface="Times New Roman" panose="02020603050405020304" pitchFamily="18" charset="0"/>
                          </a:rPr>
                          <m:t>(</m:t>
                        </m:r>
                        <m:sSub>
                          <m:sSubPr>
                            <m:ctrlPr>
                              <a:rPr lang="en-US" altLang="x-none" b="0" i="1" smtClean="0">
                                <a:latin typeface="Cambria Math" panose="02040503050406030204" pitchFamily="18" charset="0"/>
                                <a:cs typeface="Times New Roman" panose="02020603050405020304" pitchFamily="18" charset="0"/>
                              </a:rPr>
                            </m:ctrlPr>
                          </m:sSubPr>
                          <m:e>
                            <m:r>
                              <m:rPr>
                                <m:sty m:val="p"/>
                              </m:rPr>
                              <a:rPr lang="en-US" altLang="x-none" b="0" i="0" smtClean="0">
                                <a:latin typeface="Cambria Math" panose="02040503050406030204" pitchFamily="18" charset="0"/>
                                <a:cs typeface="Times New Roman" panose="02020603050405020304" pitchFamily="18" charset="0"/>
                              </a:rPr>
                              <m:t>X</m:t>
                            </m:r>
                          </m:e>
                          <m:sub>
                            <m:r>
                              <m:rPr>
                                <m:sty m:val="p"/>
                              </m:rPr>
                              <a:rPr lang="en-US" altLang="x-none" b="0" i="0" smtClean="0">
                                <a:latin typeface="Cambria Math" panose="02040503050406030204" pitchFamily="18" charset="0"/>
                                <a:cs typeface="Times New Roman" panose="02020603050405020304" pitchFamily="18" charset="0"/>
                              </a:rPr>
                              <m:t>i</m:t>
                            </m:r>
                          </m:sub>
                        </m:sSub>
                        <m:r>
                          <a:rPr lang="en-US" altLang="x-none" b="0" i="0" smtClean="0">
                            <a:latin typeface="Cambria Math" panose="02040503050406030204" pitchFamily="18" charset="0"/>
                            <a:cs typeface="Times New Roman" panose="02020603050405020304" pitchFamily="18" charset="0"/>
                          </a:rPr>
                          <m:t>)</m:t>
                        </m:r>
                      </m:e>
                    </m:nary>
                  </m:oMath>
                </a14:m>
                <a:endParaRPr lang="en-US" altLang="x-none" dirty="0">
                  <a:latin typeface="Times New Roman" panose="02020603050405020304" pitchFamily="18" charset="0"/>
                  <a:cs typeface="Times New Roman" panose="02020603050405020304" pitchFamily="18" charset="0"/>
                </a:endParaRPr>
              </a:p>
              <a:p>
                <a:r>
                  <a:rPr lang="en-US" altLang="x-none" dirty="0">
                    <a:latin typeface="Times New Roman" panose="02020603050405020304" pitchFamily="18" charset="0"/>
                    <a:cs typeface="Times New Roman" panose="02020603050405020304" pitchFamily="18" charset="0"/>
                  </a:rPr>
                  <a:t>By law of large numbers, we obtain</a:t>
                </a:r>
              </a:p>
              <a:p>
                <a:pPr marL="0" indent="0">
                  <a:buNone/>
                </a:pPr>
                <a:r>
                  <a:rPr lang="en-US" altLang="x-none" dirty="0">
                    <a:latin typeface="Times New Roman" panose="02020603050405020304" pitchFamily="18" charset="0"/>
                    <a:cs typeface="Times New Roman" panose="02020603050405020304" pitchFamily="18" charset="0"/>
                  </a:rPr>
                  <a:t>                              </a:t>
                </a:r>
                <a14:m>
                  <m:oMath xmlns:m="http://schemas.openxmlformats.org/officeDocument/2006/math">
                    <m:f>
                      <m:fPr>
                        <m:ctrlPr>
                          <a:rPr lang="en-US" altLang="x-none" i="1">
                            <a:latin typeface="Cambria Math" panose="02040503050406030204" pitchFamily="18" charset="0"/>
                            <a:cs typeface="Times New Roman" panose="02020603050405020304" pitchFamily="18" charset="0"/>
                          </a:rPr>
                        </m:ctrlPr>
                      </m:fPr>
                      <m:num>
                        <m:r>
                          <a:rPr lang="en-US" altLang="x-none" i="0">
                            <a:latin typeface="Cambria Math" panose="02040503050406030204" pitchFamily="18" charset="0"/>
                            <a:cs typeface="Times New Roman" panose="02020603050405020304" pitchFamily="18" charset="0"/>
                          </a:rPr>
                          <m:t>1</m:t>
                        </m:r>
                      </m:num>
                      <m:den>
                        <m:r>
                          <m:rPr>
                            <m:sty m:val="p"/>
                          </m:rPr>
                          <a:rPr lang="en-US" altLang="x-none" i="0">
                            <a:latin typeface="Cambria Math" panose="02040503050406030204" pitchFamily="18" charset="0"/>
                            <a:cs typeface="Times New Roman" panose="02020603050405020304" pitchFamily="18" charset="0"/>
                          </a:rPr>
                          <m:t>n</m:t>
                        </m:r>
                      </m:den>
                    </m:f>
                    <m:nary>
                      <m:naryPr>
                        <m:chr m:val="∑"/>
                        <m:ctrlPr>
                          <a:rPr lang="en-US" altLang="x-none" i="1">
                            <a:latin typeface="Cambria Math" panose="02040503050406030204" pitchFamily="18" charset="0"/>
                            <a:cs typeface="Times New Roman" panose="02020603050405020304" pitchFamily="18" charset="0"/>
                          </a:rPr>
                        </m:ctrlPr>
                      </m:naryPr>
                      <m:sub>
                        <m:r>
                          <m:rPr>
                            <m:sty m:val="p"/>
                            <m:brk m:alnAt="23"/>
                          </m:rPr>
                          <a:rPr lang="en-US" altLang="x-none" i="0">
                            <a:latin typeface="Cambria Math" panose="02040503050406030204" pitchFamily="18" charset="0"/>
                            <a:cs typeface="Times New Roman" panose="02020603050405020304" pitchFamily="18" charset="0"/>
                          </a:rPr>
                          <m:t>i</m:t>
                        </m:r>
                        <m:r>
                          <a:rPr lang="en-US" altLang="x-none" i="0">
                            <a:latin typeface="Cambria Math" panose="02040503050406030204" pitchFamily="18" charset="0"/>
                            <a:cs typeface="Times New Roman" panose="02020603050405020304" pitchFamily="18" charset="0"/>
                          </a:rPr>
                          <m:t>=1</m:t>
                        </m:r>
                      </m:sub>
                      <m:sup>
                        <m:r>
                          <m:rPr>
                            <m:sty m:val="p"/>
                          </m:rPr>
                          <a:rPr lang="en-US" altLang="x-none" i="0">
                            <a:latin typeface="Cambria Math" panose="02040503050406030204" pitchFamily="18" charset="0"/>
                            <a:cs typeface="Times New Roman" panose="02020603050405020304" pitchFamily="18" charset="0"/>
                          </a:rPr>
                          <m:t>n</m:t>
                        </m:r>
                      </m:sup>
                      <m:e>
                        <m:r>
                          <m:rPr>
                            <m:sty m:val="p"/>
                          </m:rPr>
                          <a:rPr lang="en-US" altLang="x-none" b="0" i="0" smtClean="0">
                            <a:latin typeface="Cambria Math" panose="02040503050406030204" pitchFamily="18" charset="0"/>
                            <a:cs typeface="Times New Roman" panose="02020603050405020304" pitchFamily="18" charset="0"/>
                          </a:rPr>
                          <m:t>g</m:t>
                        </m:r>
                        <m:r>
                          <a:rPr lang="en-US" altLang="x-none" i="0">
                            <a:latin typeface="Cambria Math" panose="02040503050406030204" pitchFamily="18" charset="0"/>
                            <a:cs typeface="Times New Roman" panose="02020603050405020304" pitchFamily="18" charset="0"/>
                          </a:rPr>
                          <m:t>(</m:t>
                        </m:r>
                        <m:sSub>
                          <m:sSubPr>
                            <m:ctrlPr>
                              <a:rPr lang="en-US" altLang="x-none" i="1">
                                <a:latin typeface="Cambria Math" panose="02040503050406030204" pitchFamily="18" charset="0"/>
                                <a:cs typeface="Times New Roman" panose="02020603050405020304" pitchFamily="18" charset="0"/>
                              </a:rPr>
                            </m:ctrlPr>
                          </m:sSubPr>
                          <m:e>
                            <m:r>
                              <m:rPr>
                                <m:sty m:val="p"/>
                              </m:rPr>
                              <a:rPr lang="en-US" altLang="x-none" i="0">
                                <a:latin typeface="Cambria Math" panose="02040503050406030204" pitchFamily="18" charset="0"/>
                                <a:cs typeface="Times New Roman" panose="02020603050405020304" pitchFamily="18" charset="0"/>
                              </a:rPr>
                              <m:t>X</m:t>
                            </m:r>
                          </m:e>
                          <m:sub>
                            <m:r>
                              <m:rPr>
                                <m:sty m:val="p"/>
                              </m:rPr>
                              <a:rPr lang="en-US" altLang="x-none" i="0">
                                <a:latin typeface="Cambria Math" panose="02040503050406030204" pitchFamily="18" charset="0"/>
                                <a:cs typeface="Times New Roman" panose="02020603050405020304" pitchFamily="18" charset="0"/>
                              </a:rPr>
                              <m:t>i</m:t>
                            </m:r>
                          </m:sub>
                        </m:sSub>
                        <m:r>
                          <a:rPr lang="en-US" altLang="x-none" i="0">
                            <a:latin typeface="Cambria Math" panose="02040503050406030204" pitchFamily="18" charset="0"/>
                            <a:cs typeface="Times New Roman" panose="02020603050405020304" pitchFamily="18" charset="0"/>
                          </a:rPr>
                          <m:t>)</m:t>
                        </m:r>
                      </m:e>
                    </m:nary>
                    <m:r>
                      <a:rPr lang="en-US" altLang="x-none" i="0" smtClean="0">
                        <a:latin typeface="Cambria Math" panose="02040503050406030204" pitchFamily="18" charset="0"/>
                        <a:ea typeface="Cambria Math" panose="02040503050406030204" pitchFamily="18" charset="0"/>
                        <a:cs typeface="Times New Roman" panose="02020603050405020304" pitchFamily="18" charset="0"/>
                      </a:rPr>
                      <m:t>→</m:t>
                    </m:r>
                    <m:r>
                      <m:rPr>
                        <m:sty m:val="p"/>
                      </m:rP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E</m:t>
                    </m:r>
                    <m:d>
                      <m:dPr>
                        <m:ctrlPr>
                          <a:rPr lang="en-US" altLang="x-none" b="0" i="1" smtClean="0">
                            <a:latin typeface="Cambria Math" panose="02040503050406030204" pitchFamily="18" charset="0"/>
                            <a:ea typeface="Cambria Math" panose="02040503050406030204" pitchFamily="18" charset="0"/>
                            <a:cs typeface="Times New Roman" panose="02020603050405020304" pitchFamily="18" charset="0"/>
                          </a:rPr>
                        </m:ctrlPr>
                      </m:dPr>
                      <m:e>
                        <m:r>
                          <m:rPr>
                            <m:sty m:val="p"/>
                          </m:rP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g</m:t>
                        </m:r>
                        <m:d>
                          <m:dPr>
                            <m:ctrlPr>
                              <a:rPr lang="en-US" altLang="x-none" b="0" i="1" smtClean="0">
                                <a:latin typeface="Cambria Math" panose="02040503050406030204" pitchFamily="18" charset="0"/>
                                <a:ea typeface="Cambria Math" panose="02040503050406030204" pitchFamily="18" charset="0"/>
                                <a:cs typeface="Times New Roman" panose="02020603050405020304" pitchFamily="18" charset="0"/>
                              </a:rPr>
                            </m:ctrlPr>
                          </m:dPr>
                          <m:e>
                            <m:r>
                              <m:rPr>
                                <m:sty m:val="p"/>
                              </m:rP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X</m:t>
                            </m:r>
                          </m:e>
                        </m:d>
                      </m:e>
                    </m:d>
                  </m:oMath>
                </a14:m>
                <a:r>
                  <a:rPr lang="en-US" altLang="x-none" dirty="0">
                    <a:latin typeface="Times New Roman" panose="02020603050405020304" pitchFamily="18" charset="0"/>
                    <a:cs typeface="Times New Roman" panose="02020603050405020304" pitchFamily="18" charset="0"/>
                  </a:rPr>
                  <a:t> as </a:t>
                </a:r>
                <a14:m>
                  <m:oMath xmlns:m="http://schemas.openxmlformats.org/officeDocument/2006/math">
                    <m:r>
                      <m:rPr>
                        <m:sty m:val="p"/>
                      </m:rPr>
                      <a:rPr lang="en-US" altLang="x-none" b="0" i="0" smtClean="0">
                        <a:latin typeface="Cambria Math" panose="02040503050406030204" pitchFamily="18" charset="0"/>
                        <a:cs typeface="Times New Roman" panose="02020603050405020304" pitchFamily="18" charset="0"/>
                      </a:rPr>
                      <m:t>n</m:t>
                    </m:r>
                    <m: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 </m:t>
                    </m:r>
                    <m:r>
                      <m:rPr>
                        <m:sty m:val="p"/>
                      </m:rP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or</m:t>
                    </m:r>
                  </m:oMath>
                </a14:m>
                <a:endParaRPr lang="en-US" altLang="x-none" b="0" i="0" dirty="0">
                  <a:latin typeface="Cambria Math" panose="02040503050406030204" pitchFamily="18" charset="0"/>
                  <a:ea typeface="Cambria Math" panose="02040503050406030204" pitchFamily="18" charset="0"/>
                  <a:cs typeface="Times New Roman" panose="02020603050405020304" pitchFamily="18" charset="0"/>
                </a:endParaRPr>
              </a:p>
              <a:p>
                <a:pPr marL="0" indent="0">
                  <a:buNone/>
                </a:pPr>
                <a:r>
                  <a:rPr lang="en-US" altLang="x-none" b="0" dirty="0">
                    <a:ea typeface="Cambria Math" panose="02040503050406030204" pitchFamily="18" charset="0"/>
                    <a:cs typeface="Times New Roman" panose="02020603050405020304" pitchFamily="18" charset="0"/>
                  </a:rPr>
                  <a:t>                                 </a:t>
                </a:r>
                <a14:m>
                  <m:oMath xmlns:m="http://schemas.openxmlformats.org/officeDocument/2006/math">
                    <m: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 </m:t>
                    </m:r>
                    <m:acc>
                      <m:accPr>
                        <m:chr m:val="̂"/>
                        <m:ctrlPr>
                          <a:rPr lang="en-US" altLang="x-none" i="1">
                            <a:latin typeface="Cambria Math" panose="02040503050406030204" pitchFamily="18" charset="0"/>
                            <a:cs typeface="Times New Roman" panose="02020603050405020304" pitchFamily="18" charset="0"/>
                          </a:rPr>
                        </m:ctrlPr>
                      </m:accPr>
                      <m:e>
                        <m:r>
                          <m:rPr>
                            <m:sty m:val="p"/>
                          </m:rPr>
                          <a:rPr lang="el-GR" altLang="x-none" i="0">
                            <a:latin typeface="Cambria Math" panose="02040503050406030204" pitchFamily="18" charset="0"/>
                            <a:ea typeface="Cambria Math" panose="02040503050406030204" pitchFamily="18" charset="0"/>
                            <a:cs typeface="Times New Roman" panose="02020603050405020304" pitchFamily="18" charset="0"/>
                          </a:rPr>
                          <m:t>Θ</m:t>
                        </m:r>
                      </m:e>
                    </m:acc>
                    <m:r>
                      <a:rPr lang="el-GR" altLang="x-none" i="0" smtClean="0">
                        <a:latin typeface="Cambria Math" panose="02040503050406030204" pitchFamily="18" charset="0"/>
                        <a:ea typeface="Cambria Math" panose="02040503050406030204" pitchFamily="18" charset="0"/>
                        <a:cs typeface="Times New Roman" panose="02020603050405020304" pitchFamily="18" charset="0"/>
                      </a:rPr>
                      <m:t>→</m:t>
                    </m:r>
                    <m:r>
                      <m:rPr>
                        <m:sty m:val="p"/>
                      </m:rPr>
                      <a:rPr lang="el-GR" altLang="x-none" i="0">
                        <a:latin typeface="Cambria Math" panose="02040503050406030204" pitchFamily="18" charset="0"/>
                        <a:ea typeface="Cambria Math" panose="02040503050406030204" pitchFamily="18" charset="0"/>
                        <a:cs typeface="Times New Roman" panose="02020603050405020304" pitchFamily="18" charset="0"/>
                      </a:rPr>
                      <m:t>Θ</m:t>
                    </m:r>
                    <m: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 </m:t>
                    </m:r>
                    <m:r>
                      <m:rPr>
                        <m:sty m:val="p"/>
                      </m:rP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as</m:t>
                    </m:r>
                    <m:r>
                      <a:rPr lang="en-US" altLang="x-none" b="0" i="0" smtClean="0">
                        <a:latin typeface="Cambria Math" panose="02040503050406030204" pitchFamily="18" charset="0"/>
                        <a:ea typeface="Cambria Math" panose="02040503050406030204" pitchFamily="18" charset="0"/>
                        <a:cs typeface="Times New Roman" panose="02020603050405020304" pitchFamily="18" charset="0"/>
                      </a:rPr>
                      <m:t> </m:t>
                    </m:r>
                    <m:r>
                      <m:rPr>
                        <m:sty m:val="p"/>
                      </m:rPr>
                      <a:rPr lang="en-US" altLang="x-none" i="0">
                        <a:latin typeface="Cambria Math" panose="02040503050406030204" pitchFamily="18" charset="0"/>
                        <a:cs typeface="Times New Roman" panose="02020603050405020304" pitchFamily="18" charset="0"/>
                      </a:rPr>
                      <m:t>n</m:t>
                    </m:r>
                    <m:r>
                      <a:rPr lang="en-US" altLang="x-none" i="0">
                        <a:latin typeface="Cambria Math" panose="02040503050406030204" pitchFamily="18" charset="0"/>
                        <a:ea typeface="Cambria Math" panose="02040503050406030204" pitchFamily="18" charset="0"/>
                        <a:cs typeface="Times New Roman" panose="02020603050405020304" pitchFamily="18" charset="0"/>
                      </a:rPr>
                      <m:t>→∞</m:t>
                    </m:r>
                  </m:oMath>
                </a14:m>
                <a:endParaRPr lang="en-US" altLang="x-none" dirty="0">
                  <a:latin typeface="Times New Roman" panose="02020603050405020304" pitchFamily="18" charset="0"/>
                  <a:cs typeface="Times New Roman" panose="02020603050405020304" pitchFamily="18" charset="0"/>
                </a:endParaRPr>
              </a:p>
              <a:p>
                <a:r>
                  <a:rPr lang="en-US" altLang="x-none" dirty="0">
                    <a:latin typeface="Times New Roman" panose="02020603050405020304" pitchFamily="18" charset="0"/>
                    <a:cs typeface="Times New Roman" panose="02020603050405020304" pitchFamily="18" charset="0"/>
                  </a:rPr>
                  <a:t>The sample variance is given by,</a:t>
                </a:r>
              </a:p>
              <a:p>
                <a:pPr marL="0" indent="0">
                  <a:buNone/>
                </a:pPr>
                <a14:m>
                  <m:oMathPara xmlns:m="http://schemas.openxmlformats.org/officeDocument/2006/math">
                    <m:oMathParaPr>
                      <m:jc m:val="left"/>
                    </m:oMathParaPr>
                    <m:oMath xmlns:m="http://schemas.openxmlformats.org/officeDocument/2006/math">
                      <m:r>
                        <a:rPr lang="en-US" altLang="x-none" b="0" i="1" smtClean="0">
                          <a:latin typeface="Cambria Math" panose="02040503050406030204" pitchFamily="18" charset="0"/>
                          <a:cs typeface="Times New Roman" panose="02020603050405020304" pitchFamily="18" charset="0"/>
                        </a:rPr>
                        <m:t>                                  </m:t>
                      </m:r>
                      <m:sSup>
                        <m:sSupPr>
                          <m:ctrlPr>
                            <a:rPr lang="en-US" altLang="x-none" i="1" smtClean="0">
                              <a:latin typeface="Cambria Math" panose="02040503050406030204" pitchFamily="18" charset="0"/>
                              <a:cs typeface="Times New Roman" panose="02020603050405020304" pitchFamily="18" charset="0"/>
                            </a:rPr>
                          </m:ctrlPr>
                        </m:sSupPr>
                        <m:e>
                          <m:r>
                            <m:rPr>
                              <m:sty m:val="p"/>
                            </m:rPr>
                            <a:rPr lang="en-US" altLang="x-none" b="0" i="0" smtClean="0">
                              <a:latin typeface="Cambria Math" panose="02040503050406030204" pitchFamily="18" charset="0"/>
                              <a:cs typeface="Times New Roman" panose="02020603050405020304" pitchFamily="18" charset="0"/>
                            </a:rPr>
                            <m:t>s</m:t>
                          </m:r>
                        </m:e>
                        <m:sup>
                          <m:r>
                            <a:rPr lang="en-US" altLang="x-none" b="0" i="0" smtClean="0">
                              <a:latin typeface="Cambria Math" panose="02040503050406030204" pitchFamily="18" charset="0"/>
                              <a:cs typeface="Times New Roman" panose="02020603050405020304" pitchFamily="18" charset="0"/>
                            </a:rPr>
                            <m:t>2</m:t>
                          </m:r>
                        </m:sup>
                      </m:sSup>
                      <m:r>
                        <a:rPr lang="en-US" altLang="x-none" i="0">
                          <a:latin typeface="Cambria Math" panose="02040503050406030204" pitchFamily="18" charset="0"/>
                          <a:cs typeface="Times New Roman" panose="02020603050405020304" pitchFamily="18" charset="0"/>
                        </a:rPr>
                        <m:t>=</m:t>
                      </m:r>
                      <m:f>
                        <m:fPr>
                          <m:ctrlPr>
                            <a:rPr lang="en-US" altLang="x-none" i="1">
                              <a:latin typeface="Cambria Math" panose="02040503050406030204" pitchFamily="18" charset="0"/>
                              <a:cs typeface="Times New Roman" panose="02020603050405020304" pitchFamily="18" charset="0"/>
                            </a:rPr>
                          </m:ctrlPr>
                        </m:fPr>
                        <m:num>
                          <m:r>
                            <a:rPr lang="en-US" altLang="x-none" i="0">
                              <a:latin typeface="Cambria Math" panose="02040503050406030204" pitchFamily="18" charset="0"/>
                              <a:cs typeface="Times New Roman" panose="02020603050405020304" pitchFamily="18" charset="0"/>
                            </a:rPr>
                            <m:t>1</m:t>
                          </m:r>
                        </m:num>
                        <m:den>
                          <m:r>
                            <m:rPr>
                              <m:sty m:val="p"/>
                            </m:rPr>
                            <a:rPr lang="en-US" altLang="x-none" i="0">
                              <a:latin typeface="Cambria Math" panose="02040503050406030204" pitchFamily="18" charset="0"/>
                              <a:cs typeface="Times New Roman" panose="02020603050405020304" pitchFamily="18" charset="0"/>
                            </a:rPr>
                            <m:t>n</m:t>
                          </m:r>
                          <m:r>
                            <a:rPr lang="en-US" altLang="x-none" b="0" i="0" smtClean="0">
                              <a:latin typeface="Cambria Math" panose="02040503050406030204" pitchFamily="18" charset="0"/>
                              <a:cs typeface="Times New Roman" panose="02020603050405020304" pitchFamily="18" charset="0"/>
                            </a:rPr>
                            <m:t>−1</m:t>
                          </m:r>
                        </m:den>
                      </m:f>
                      <m:nary>
                        <m:naryPr>
                          <m:chr m:val="∑"/>
                          <m:ctrlPr>
                            <a:rPr lang="en-US" altLang="x-none" i="1">
                              <a:latin typeface="Cambria Math" panose="02040503050406030204" pitchFamily="18" charset="0"/>
                              <a:cs typeface="Times New Roman" panose="02020603050405020304" pitchFamily="18" charset="0"/>
                            </a:rPr>
                          </m:ctrlPr>
                        </m:naryPr>
                        <m:sub>
                          <m:r>
                            <m:rPr>
                              <m:sty m:val="p"/>
                              <m:brk m:alnAt="23"/>
                            </m:rPr>
                            <a:rPr lang="en-US" altLang="x-none" i="0">
                              <a:latin typeface="Cambria Math" panose="02040503050406030204" pitchFamily="18" charset="0"/>
                              <a:cs typeface="Times New Roman" panose="02020603050405020304" pitchFamily="18" charset="0"/>
                            </a:rPr>
                            <m:t>i</m:t>
                          </m:r>
                          <m:r>
                            <a:rPr lang="en-US" altLang="x-none" i="0">
                              <a:latin typeface="Cambria Math" panose="02040503050406030204" pitchFamily="18" charset="0"/>
                              <a:cs typeface="Times New Roman" panose="02020603050405020304" pitchFamily="18" charset="0"/>
                            </a:rPr>
                            <m:t>=1</m:t>
                          </m:r>
                        </m:sub>
                        <m:sup>
                          <m:r>
                            <m:rPr>
                              <m:sty m:val="p"/>
                            </m:rPr>
                            <a:rPr lang="en-US" altLang="x-none" i="0">
                              <a:latin typeface="Cambria Math" panose="02040503050406030204" pitchFamily="18" charset="0"/>
                              <a:cs typeface="Times New Roman" panose="02020603050405020304" pitchFamily="18" charset="0"/>
                            </a:rPr>
                            <m:t>n</m:t>
                          </m:r>
                        </m:sup>
                        <m:e>
                          <m:r>
                            <a:rPr lang="en-US" altLang="x-none" b="0" i="0" smtClean="0">
                              <a:latin typeface="Cambria Math" panose="02040503050406030204" pitchFamily="18" charset="0"/>
                              <a:cs typeface="Times New Roman" panose="02020603050405020304" pitchFamily="18" charset="0"/>
                            </a:rPr>
                            <m:t>(</m:t>
                          </m:r>
                          <m:sSup>
                            <m:sSupPr>
                              <m:ctrlPr>
                                <a:rPr lang="en-US" altLang="x-none" i="1" smtClean="0">
                                  <a:latin typeface="Cambria Math" panose="02040503050406030204" pitchFamily="18" charset="0"/>
                                  <a:cs typeface="Times New Roman" panose="02020603050405020304" pitchFamily="18" charset="0"/>
                                </a:rPr>
                              </m:ctrlPr>
                            </m:sSupPr>
                            <m:e>
                              <m:r>
                                <m:rPr>
                                  <m:sty m:val="p"/>
                                </m:rPr>
                                <a:rPr lang="en-US" altLang="x-none" b="0" i="0" smtClean="0">
                                  <a:latin typeface="Cambria Math" panose="02040503050406030204" pitchFamily="18" charset="0"/>
                                  <a:cs typeface="Times New Roman" panose="02020603050405020304" pitchFamily="18" charset="0"/>
                                </a:rPr>
                                <m:t>g</m:t>
                              </m:r>
                              <m:d>
                                <m:dPr>
                                  <m:ctrlPr>
                                    <a:rPr lang="en-US" altLang="x-none" b="0" i="1" smtClean="0">
                                      <a:latin typeface="Cambria Math" panose="02040503050406030204" pitchFamily="18" charset="0"/>
                                      <a:cs typeface="Times New Roman" panose="02020603050405020304" pitchFamily="18" charset="0"/>
                                    </a:rPr>
                                  </m:ctrlPr>
                                </m:dPr>
                                <m:e>
                                  <m:sSub>
                                    <m:sSubPr>
                                      <m:ctrlPr>
                                        <a:rPr lang="en-US" altLang="x-none" b="0" i="1" smtClean="0">
                                          <a:latin typeface="Cambria Math" panose="02040503050406030204" pitchFamily="18" charset="0"/>
                                          <a:cs typeface="Times New Roman" panose="02020603050405020304" pitchFamily="18" charset="0"/>
                                        </a:rPr>
                                      </m:ctrlPr>
                                    </m:sSubPr>
                                    <m:e>
                                      <m:r>
                                        <m:rPr>
                                          <m:sty m:val="p"/>
                                        </m:rPr>
                                        <a:rPr lang="en-US" altLang="x-none" b="0" i="0" smtClean="0">
                                          <a:latin typeface="Cambria Math" panose="02040503050406030204" pitchFamily="18" charset="0"/>
                                          <a:cs typeface="Times New Roman" panose="02020603050405020304" pitchFamily="18" charset="0"/>
                                        </a:rPr>
                                        <m:t>X</m:t>
                                      </m:r>
                                    </m:e>
                                    <m:sub>
                                      <m:r>
                                        <m:rPr>
                                          <m:sty m:val="p"/>
                                        </m:rPr>
                                        <a:rPr lang="en-US" altLang="x-none" b="0" i="0" smtClean="0">
                                          <a:latin typeface="Cambria Math" panose="02040503050406030204" pitchFamily="18" charset="0"/>
                                          <a:cs typeface="Times New Roman" panose="02020603050405020304" pitchFamily="18" charset="0"/>
                                        </a:rPr>
                                        <m:t>i</m:t>
                                      </m:r>
                                    </m:sub>
                                  </m:sSub>
                                </m:e>
                              </m:d>
                              <m:r>
                                <a:rPr lang="en-US" altLang="x-none" b="0" i="0" smtClean="0">
                                  <a:latin typeface="Cambria Math" panose="02040503050406030204" pitchFamily="18" charset="0"/>
                                  <a:cs typeface="Times New Roman" panose="02020603050405020304" pitchFamily="18" charset="0"/>
                                </a:rPr>
                                <m:t>−</m:t>
                              </m:r>
                              <m:acc>
                                <m:accPr>
                                  <m:chr m:val="̂"/>
                                  <m:ctrlPr>
                                    <a:rPr lang="en-US" altLang="x-none" b="0" i="1" smtClean="0">
                                      <a:latin typeface="Cambria Math" panose="02040503050406030204" pitchFamily="18" charset="0"/>
                                      <a:cs typeface="Times New Roman" panose="02020603050405020304" pitchFamily="18" charset="0"/>
                                    </a:rPr>
                                  </m:ctrlPr>
                                </m:accPr>
                                <m:e>
                                  <m:r>
                                    <m:rPr>
                                      <m:sty m:val="p"/>
                                    </m:rPr>
                                    <a:rPr lang="el-GR" altLang="x-none" b="0" i="0" smtClean="0">
                                      <a:latin typeface="Cambria Math" panose="02040503050406030204" pitchFamily="18" charset="0"/>
                                      <a:ea typeface="Cambria Math" panose="02040503050406030204" pitchFamily="18" charset="0"/>
                                      <a:cs typeface="Times New Roman" panose="02020603050405020304" pitchFamily="18" charset="0"/>
                                    </a:rPr>
                                    <m:t>Θ</m:t>
                                  </m:r>
                                </m:e>
                              </m:acc>
                              <m:r>
                                <a:rPr lang="en-US" altLang="x-none" b="0" i="0" smtClean="0">
                                  <a:latin typeface="Cambria Math" panose="02040503050406030204" pitchFamily="18" charset="0"/>
                                  <a:cs typeface="Times New Roman" panose="02020603050405020304" pitchFamily="18" charset="0"/>
                                </a:rPr>
                                <m:t>)</m:t>
                              </m:r>
                            </m:e>
                            <m:sup>
                              <m:r>
                                <a:rPr lang="en-US" altLang="x-none" b="0" i="0" smtClean="0">
                                  <a:latin typeface="Cambria Math" panose="02040503050406030204" pitchFamily="18" charset="0"/>
                                  <a:cs typeface="Times New Roman" panose="02020603050405020304" pitchFamily="18" charset="0"/>
                                </a:rPr>
                                <m:t>2</m:t>
                              </m:r>
                            </m:sup>
                          </m:sSup>
                        </m:e>
                      </m:nary>
                    </m:oMath>
                  </m:oMathPara>
                </a14:m>
                <a:endParaRPr lang="en-US" altLang="x-none" dirty="0">
                  <a:latin typeface="Times New Roman" panose="02020603050405020304" pitchFamily="18" charset="0"/>
                  <a:cs typeface="Times New Roman" panose="02020603050405020304" pitchFamily="18" charset="0"/>
                </a:endParaRPr>
              </a:p>
            </p:txBody>
          </p:sp>
        </mc:Choice>
        <mc:Fallback xmlns="">
          <p:sp>
            <p:nvSpPr>
              <p:cNvPr id="19459" name="Rectangle 3"/>
              <p:cNvSpPr>
                <a:spLocks noGrp="1" noRot="1" noChangeAspect="1" noMove="1" noResize="1" noEditPoints="1" noAdjustHandles="1" noChangeArrowheads="1" noChangeShapeType="1" noTextEdit="1"/>
              </p:cNvSpPr>
              <p:nvPr>
                <p:ph idx="1"/>
              </p:nvPr>
            </p:nvSpPr>
            <p:spPr>
              <a:xfrm>
                <a:off x="457200" y="1295400"/>
                <a:ext cx="8686800" cy="5715000"/>
              </a:xfrm>
              <a:blipFill>
                <a:blip r:embed="rId3"/>
                <a:stretch>
                  <a:fillRect l="-1023" t="-222" b="-21951"/>
                </a:stretch>
              </a:blipFill>
            </p:spPr>
            <p:txBody>
              <a:bodyPr/>
              <a:lstStyle/>
              <a:p>
                <a:r>
                  <a:rPr lang="en-US">
                    <a:noFill/>
                  </a:rPr>
                  <a:t> </a:t>
                </a:r>
              </a:p>
            </p:txBody>
          </p:sp>
        </mc:Fallback>
      </mc:AlternateContent>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10</a:t>
            </a:fld>
            <a:endParaRPr lang="en-US">
              <a:solidFill>
                <a:srgbClr val="486656"/>
              </a:solidFill>
            </a:endParaRPr>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Tree>
    <p:extLst>
      <p:ext uri="{BB962C8B-B14F-4D97-AF65-F5344CB8AC3E}">
        <p14:creationId xmlns:p14="http://schemas.microsoft.com/office/powerpoint/2010/main" val="13780686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12"/>
          <p:cNvSpPr>
            <a:spLocks noGrp="1" noChangeArrowheads="1"/>
          </p:cNvSpPr>
          <p:nvPr>
            <p:ph type="title"/>
          </p:nvPr>
        </p:nvSpPr>
        <p:spPr>
          <a:noFill/>
        </p:spPr>
        <p:txBody>
          <a:bodyPr/>
          <a:lstStyle/>
          <a:p>
            <a:pPr eaLnBrk="1" hangingPunct="1"/>
            <a:r>
              <a:rPr lang="en-US" sz="4000" dirty="0">
                <a:latin typeface="Times New Roman" panose="02020603050405020304" pitchFamily="18" charset="0"/>
                <a:cs typeface="Times New Roman" panose="02020603050405020304" pitchFamily="18" charset="0"/>
              </a:rPr>
              <a:t>Monte Carlo simulation(contd..)</a:t>
            </a:r>
            <a:endParaRPr lang="en-US" sz="4000" dirty="0">
              <a:cs typeface="Times New Roman" pitchFamily="18" charset="0"/>
            </a:endParaRPr>
          </a:p>
        </p:txBody>
      </p:sp>
      <mc:AlternateContent xmlns:mc="http://schemas.openxmlformats.org/markup-compatibility/2006" xmlns:a14="http://schemas.microsoft.com/office/drawing/2010/main">
        <mc:Choice Requires="a14">
          <p:sp>
            <p:nvSpPr>
              <p:cNvPr id="9219" name="Rectangle 3"/>
              <p:cNvSpPr>
                <a:spLocks noGrp="1" noChangeArrowheads="1"/>
              </p:cNvSpPr>
              <p:nvPr>
                <p:ph idx="1"/>
              </p:nvPr>
            </p:nvSpPr>
            <p:spPr>
              <a:xfrm>
                <a:off x="381000" y="1447800"/>
                <a:ext cx="8229600" cy="4876800"/>
              </a:xfrm>
            </p:spPr>
            <p:txBody>
              <a:bodyPr/>
              <a:lstStyle/>
              <a:p>
                <a:r>
                  <a:rPr lang="en-US" dirty="0">
                    <a:latin typeface="Times New Roman" panose="02020603050405020304" pitchFamily="18" charset="0"/>
                    <a:cs typeface="Times New Roman" panose="02020603050405020304" pitchFamily="18" charset="0"/>
                  </a:rPr>
                  <a:t>Under the Black-Scholes model assumption that stock prices follow GBM, the integral form of the price of the underlying stock price at time t is given by </a:t>
                </a:r>
              </a:p>
              <a:p>
                <a:pPr marL="0" indent="0">
                  <a:buNone/>
                </a:pPr>
                <a14:m>
                  <m:oMath xmlns:m="http://schemas.openxmlformats.org/officeDocument/2006/math">
                    <m:sSub>
                      <m:sSubPr>
                        <m:ctrlPr>
                          <a:rPr lang="en-US" sz="4400" i="1">
                            <a:latin typeface="Cambria Math" panose="02040503050406030204" pitchFamily="18" charset="0"/>
                          </a:rPr>
                        </m:ctrlPr>
                      </m:sSubPr>
                      <m:e>
                        <m:r>
                          <a:rPr lang="en-US" sz="4400" b="0" i="0" smtClean="0">
                            <a:latin typeface="Cambria Math" panose="02040503050406030204" pitchFamily="18" charset="0"/>
                          </a:rPr>
                          <m:t>        </m:t>
                        </m:r>
                        <m:r>
                          <m:rPr>
                            <m:sty m:val="p"/>
                          </m:rPr>
                          <a:rPr lang="en-US">
                            <a:latin typeface="Cambria Math" panose="02040503050406030204" pitchFamily="18" charset="0"/>
                          </a:rPr>
                          <m:t>S</m:t>
                        </m:r>
                      </m:e>
                      <m:sub>
                        <m:r>
                          <m:rPr>
                            <m:sty m:val="p"/>
                          </m:rPr>
                          <a:rPr lang="en-US">
                            <a:latin typeface="Cambria Math" panose="02040503050406030204" pitchFamily="18" charset="0"/>
                          </a:rPr>
                          <m:t>t</m:t>
                        </m:r>
                      </m:sub>
                    </m:sSub>
                    <m:r>
                      <a:rPr lang="en-US">
                        <a:latin typeface="Cambria Math" panose="02040503050406030204" pitchFamily="18" charset="0"/>
                      </a:rPr>
                      <m:t>=</m:t>
                    </m:r>
                    <m:sSub>
                      <m:sSubPr>
                        <m:ctrlPr>
                          <a:rPr lang="en-US" sz="4400" i="1">
                            <a:latin typeface="Cambria Math" panose="02040503050406030204" pitchFamily="18" charset="0"/>
                          </a:rPr>
                        </m:ctrlPr>
                      </m:sSubPr>
                      <m:e>
                        <m:r>
                          <m:rPr>
                            <m:sty m:val="p"/>
                          </m:rPr>
                          <a:rPr lang="en-US">
                            <a:latin typeface="Cambria Math" panose="02040503050406030204" pitchFamily="18" charset="0"/>
                          </a:rPr>
                          <m:t>S</m:t>
                        </m:r>
                      </m:e>
                      <m:sub>
                        <m:r>
                          <a:rPr lang="en-US">
                            <a:latin typeface="Cambria Math" panose="02040503050406030204" pitchFamily="18" charset="0"/>
                          </a:rPr>
                          <m:t>0</m:t>
                        </m:r>
                      </m:sub>
                    </m:sSub>
                    <m:func>
                      <m:funcPr>
                        <m:ctrlPr>
                          <a:rPr lang="en-US" sz="4400" i="1">
                            <a:latin typeface="Cambria Math" panose="02040503050406030204" pitchFamily="18" charset="0"/>
                          </a:rPr>
                        </m:ctrlPr>
                      </m:funcPr>
                      <m:fName>
                        <m:r>
                          <m:rPr>
                            <m:sty m:val="p"/>
                          </m:rPr>
                          <a:rPr lang="en-US">
                            <a:latin typeface="Cambria Math" panose="02040503050406030204" pitchFamily="18" charset="0"/>
                          </a:rPr>
                          <m:t>exp</m:t>
                        </m:r>
                      </m:fName>
                      <m:e>
                        <m:d>
                          <m:dPr>
                            <m:ctrlPr>
                              <a:rPr lang="en-US" sz="4400" i="1">
                                <a:latin typeface="Cambria Math" panose="02040503050406030204" pitchFamily="18" charset="0"/>
                              </a:rPr>
                            </m:ctrlPr>
                          </m:dPr>
                          <m:e>
                            <m:r>
                              <a:rPr lang="en-US">
                                <a:latin typeface="Cambria Math" panose="02040503050406030204" pitchFamily="18" charset="0"/>
                              </a:rPr>
                              <m:t> </m:t>
                            </m:r>
                            <m:nary>
                              <m:naryPr>
                                <m:limLoc m:val="subSup"/>
                                <m:ctrlPr>
                                  <a:rPr lang="en-US" sz="4400" i="1">
                                    <a:latin typeface="Cambria Math" panose="02040503050406030204" pitchFamily="18" charset="0"/>
                                  </a:rPr>
                                </m:ctrlPr>
                              </m:naryPr>
                              <m:sub>
                                <m:r>
                                  <a:rPr lang="en-US">
                                    <a:latin typeface="Cambria Math" panose="02040503050406030204" pitchFamily="18" charset="0"/>
                                  </a:rPr>
                                  <m:t>0</m:t>
                                </m:r>
                              </m:sub>
                              <m:sup>
                                <m:r>
                                  <m:rPr>
                                    <m:sty m:val="p"/>
                                  </m:rPr>
                                  <a:rPr lang="en-US">
                                    <a:latin typeface="Cambria Math" panose="02040503050406030204" pitchFamily="18" charset="0"/>
                                  </a:rPr>
                                  <m:t>t</m:t>
                                </m:r>
                              </m:sup>
                              <m:e>
                                <m:d>
                                  <m:dPr>
                                    <m:ctrlPr>
                                      <a:rPr lang="en-US" sz="4400" i="1">
                                        <a:latin typeface="Cambria Math" panose="02040503050406030204" pitchFamily="18" charset="0"/>
                                      </a:rPr>
                                    </m:ctrlPr>
                                  </m:dPr>
                                  <m:e>
                                    <m:r>
                                      <m:rPr>
                                        <m:sty m:val="p"/>
                                      </m:rPr>
                                      <a:rPr lang="en-US">
                                        <a:latin typeface="Cambria Math" panose="02040503050406030204" pitchFamily="18" charset="0"/>
                                      </a:rPr>
                                      <m:t>μ</m:t>
                                    </m:r>
                                    <m:r>
                                      <a:rPr lang="en-US" i="1">
                                        <a:latin typeface="Cambria Math" panose="02040503050406030204" pitchFamily="18" charset="0"/>
                                      </a:rPr>
                                      <m:t>−</m:t>
                                    </m:r>
                                    <m:r>
                                      <a:rPr lang="en-US">
                                        <a:latin typeface="Cambria Math" panose="02040503050406030204" pitchFamily="18" charset="0"/>
                                      </a:rPr>
                                      <m:t>0.5</m:t>
                                    </m:r>
                                    <m:sSup>
                                      <m:sSupPr>
                                        <m:ctrlPr>
                                          <a:rPr lang="en-US" sz="4400" i="1">
                                            <a:latin typeface="Cambria Math" panose="02040503050406030204" pitchFamily="18" charset="0"/>
                                          </a:rPr>
                                        </m:ctrlPr>
                                      </m:sSupPr>
                                      <m:e>
                                        <m:r>
                                          <m:rPr>
                                            <m:sty m:val="p"/>
                                          </m:rPr>
                                          <a:rPr lang="en-US">
                                            <a:latin typeface="Cambria Math" panose="02040503050406030204" pitchFamily="18" charset="0"/>
                                          </a:rPr>
                                          <m:t>σ</m:t>
                                        </m:r>
                                      </m:e>
                                      <m:sup>
                                        <m:r>
                                          <a:rPr lang="en-US">
                                            <a:latin typeface="Cambria Math" panose="02040503050406030204" pitchFamily="18" charset="0"/>
                                          </a:rPr>
                                          <m:t>2</m:t>
                                        </m:r>
                                      </m:sup>
                                    </m:sSup>
                                  </m:e>
                                </m:d>
                              </m:e>
                            </m:nary>
                            <m:r>
                              <m:rPr>
                                <m:sty m:val="p"/>
                              </m:rPr>
                              <a:rPr lang="en-US">
                                <a:latin typeface="Cambria Math" panose="02040503050406030204" pitchFamily="18" charset="0"/>
                              </a:rPr>
                              <m:t>ds</m:t>
                            </m:r>
                            <m:r>
                              <a:rPr lang="en-US">
                                <a:latin typeface="Cambria Math" panose="02040503050406030204" pitchFamily="18" charset="0"/>
                              </a:rPr>
                              <m:t>+</m:t>
                            </m:r>
                            <m:r>
                              <m:rPr>
                                <m:sty m:val="p"/>
                              </m:rPr>
                              <a:rPr lang="en-US">
                                <a:latin typeface="Cambria Math" panose="02040503050406030204" pitchFamily="18" charset="0"/>
                              </a:rPr>
                              <m:t>σ</m:t>
                            </m:r>
                            <m:nary>
                              <m:naryPr>
                                <m:limLoc m:val="subSup"/>
                                <m:ctrlPr>
                                  <a:rPr lang="en-US" sz="4400" i="1">
                                    <a:latin typeface="Cambria Math" panose="02040503050406030204" pitchFamily="18" charset="0"/>
                                  </a:rPr>
                                </m:ctrlPr>
                              </m:naryPr>
                              <m:sub>
                                <m:r>
                                  <a:rPr lang="en-US">
                                    <a:latin typeface="Cambria Math" panose="02040503050406030204" pitchFamily="18" charset="0"/>
                                  </a:rPr>
                                  <m:t>0</m:t>
                                </m:r>
                              </m:sub>
                              <m:sup>
                                <m:r>
                                  <m:rPr>
                                    <m:sty m:val="p"/>
                                  </m:rPr>
                                  <a:rPr lang="en-US">
                                    <a:latin typeface="Cambria Math" panose="02040503050406030204" pitchFamily="18" charset="0"/>
                                  </a:rPr>
                                  <m:t>t</m:t>
                                </m:r>
                              </m:sup>
                              <m:e>
                                <m:r>
                                  <m:rPr>
                                    <m:sty m:val="p"/>
                                  </m:rPr>
                                  <a:rPr lang="en-US">
                                    <a:latin typeface="Cambria Math" panose="02040503050406030204" pitchFamily="18" charset="0"/>
                                  </a:rPr>
                                  <m:t>d</m:t>
                                </m:r>
                                <m:sSub>
                                  <m:sSubPr>
                                    <m:ctrlPr>
                                      <a:rPr lang="en-US" sz="4400" i="1">
                                        <a:latin typeface="Cambria Math" panose="02040503050406030204" pitchFamily="18" charset="0"/>
                                      </a:rPr>
                                    </m:ctrlPr>
                                  </m:sSubPr>
                                  <m:e>
                                    <m:r>
                                      <m:rPr>
                                        <m:sty m:val="p"/>
                                      </m:rPr>
                                      <a:rPr lang="en-US">
                                        <a:latin typeface="Cambria Math" panose="02040503050406030204" pitchFamily="18" charset="0"/>
                                      </a:rPr>
                                      <m:t>W</m:t>
                                    </m:r>
                                  </m:e>
                                  <m:sub>
                                    <m:r>
                                      <m:rPr>
                                        <m:sty m:val="p"/>
                                      </m:rPr>
                                      <a:rPr lang="en-US">
                                        <a:latin typeface="Cambria Math" panose="02040503050406030204" pitchFamily="18" charset="0"/>
                                      </a:rPr>
                                      <m:t>s</m:t>
                                    </m:r>
                                  </m:sub>
                                </m:sSub>
                              </m:e>
                            </m:nary>
                          </m:e>
                        </m:d>
                      </m:e>
                    </m:func>
                    <m:r>
                      <a:rPr lang="en-US" i="1">
                        <a:latin typeface="Cambria Math" panose="02040503050406030204" pitchFamily="18" charset="0"/>
                      </a:rPr>
                      <m:t> </m:t>
                    </m:r>
                  </m:oMath>
                </a14:m>
                <a:r>
                  <a:rPr lang="en-US" sz="3600"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(1)</a:t>
                </a:r>
              </a:p>
              <a:p>
                <a:pPr lvl="1" eaLnBrk="1" hangingPunct="1">
                  <a:buFont typeface="Arial" panose="020B0604020202020204" pitchFamily="34" charset="0"/>
                  <a:buChar char="•"/>
                </a:pPr>
                <a:endParaRPr lang="en-US" sz="1800"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discretized version of the equation (1) over the time interval (0, T) with a time step of </a:t>
                </a:r>
                <a14:m>
                  <m:oMath xmlns:m="http://schemas.openxmlformats.org/officeDocument/2006/math">
                    <m:r>
                      <a:rPr lang="en-US">
                        <a:latin typeface="Cambria Math" panose="02040503050406030204" pitchFamily="18" charset="0"/>
                      </a:rPr>
                      <m:t>∆</m:t>
                    </m:r>
                    <m:r>
                      <m:rPr>
                        <m:sty m:val="p"/>
                      </m:rPr>
                      <a:rPr lang="en-US">
                        <a:latin typeface="Cambria Math" panose="02040503050406030204" pitchFamily="18" charset="0"/>
                      </a:rPr>
                      <m:t>t</m:t>
                    </m:r>
                  </m:oMath>
                </a14:m>
                <a:r>
                  <a:rPr lang="en-US" dirty="0">
                    <a:latin typeface="Times New Roman" panose="02020603050405020304" pitchFamily="18" charset="0"/>
                    <a:cs typeface="Times New Roman" panose="02020603050405020304" pitchFamily="18" charset="0"/>
                  </a:rPr>
                  <a:t> can be written as follows: </a:t>
                </a:r>
              </a:p>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 </m:t>
                      </m:r>
                    </m:oMath>
                  </m:oMathPara>
                </a14:m>
                <a:endParaRPr lang="en-US"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m:rPr>
                              <m:sty m:val="p"/>
                            </m:rPr>
                            <a:rPr lang="en-US">
                              <a:latin typeface="Cambria Math" panose="02040503050406030204" pitchFamily="18" charset="0"/>
                            </a:rPr>
                            <m:t>S</m:t>
                          </m:r>
                        </m:e>
                        <m:sub>
                          <m:r>
                            <m:rPr>
                              <m:sty m:val="p"/>
                            </m:rPr>
                            <a:rPr lang="en-US">
                              <a:latin typeface="Cambria Math" panose="02040503050406030204" pitchFamily="18" charset="0"/>
                            </a:rPr>
                            <m:t>t</m:t>
                          </m:r>
                          <m:r>
                            <a:rPr lang="en-US">
                              <a:latin typeface="Cambria Math" panose="02040503050406030204" pitchFamily="18" charset="0"/>
                            </a:rPr>
                            <m:t>+∆</m:t>
                          </m:r>
                          <m:r>
                            <m:rPr>
                              <m:sty m:val="p"/>
                            </m:rPr>
                            <a:rPr lang="en-US">
                              <a:latin typeface="Cambria Math" panose="02040503050406030204" pitchFamily="18" charset="0"/>
                            </a:rPr>
                            <m:t>t</m:t>
                          </m:r>
                        </m:sub>
                      </m:sSub>
                      <m:r>
                        <a:rPr lang="en-US">
                          <a:latin typeface="Cambria Math" panose="02040503050406030204" pitchFamily="18" charset="0"/>
                        </a:rPr>
                        <m:t>=</m:t>
                      </m:r>
                      <m:sSub>
                        <m:sSubPr>
                          <m:ctrlPr>
                            <a:rPr lang="en-US" i="1">
                              <a:latin typeface="Cambria Math" panose="02040503050406030204" pitchFamily="18" charset="0"/>
                            </a:rPr>
                          </m:ctrlPr>
                        </m:sSubPr>
                        <m:e>
                          <m:r>
                            <m:rPr>
                              <m:sty m:val="p"/>
                            </m:rPr>
                            <a:rPr lang="en-US">
                              <a:latin typeface="Cambria Math" panose="02040503050406030204" pitchFamily="18" charset="0"/>
                            </a:rPr>
                            <m:t>S</m:t>
                          </m:r>
                        </m:e>
                        <m:sub>
                          <m:r>
                            <a:rPr lang="en-US">
                              <a:latin typeface="Cambria Math" panose="02040503050406030204" pitchFamily="18" charset="0"/>
                            </a:rPr>
                            <m:t>0</m:t>
                          </m:r>
                        </m:sub>
                      </m:sSub>
                      <m:func>
                        <m:funcPr>
                          <m:ctrlPr>
                            <a:rPr lang="en-US" i="1">
                              <a:latin typeface="Cambria Math" panose="02040503050406030204" pitchFamily="18" charset="0"/>
                            </a:rPr>
                          </m:ctrlPr>
                        </m:funcPr>
                        <m:fName>
                          <m:r>
                            <m:rPr>
                              <m:sty m:val="p"/>
                            </m:rPr>
                            <a:rPr lang="en-US">
                              <a:latin typeface="Cambria Math" panose="02040503050406030204" pitchFamily="18" charset="0"/>
                            </a:rPr>
                            <m:t>exp</m:t>
                          </m:r>
                        </m:fName>
                        <m:e>
                          <m:d>
                            <m:dPr>
                              <m:ctrlPr>
                                <a:rPr lang="en-US" i="1">
                                  <a:latin typeface="Cambria Math" panose="02040503050406030204" pitchFamily="18" charset="0"/>
                                </a:rPr>
                              </m:ctrlPr>
                            </m:dPr>
                            <m:e>
                              <m:r>
                                <a:rPr lang="en-US">
                                  <a:latin typeface="Cambria Math" panose="02040503050406030204" pitchFamily="18" charset="0"/>
                                </a:rPr>
                                <m:t> (</m:t>
                              </m:r>
                              <m:r>
                                <m:rPr>
                                  <m:sty m:val="p"/>
                                </m:rPr>
                                <a:rPr lang="en-US">
                                  <a:latin typeface="Cambria Math" panose="02040503050406030204" pitchFamily="18" charset="0"/>
                                </a:rPr>
                                <m:t>μ</m:t>
                              </m:r>
                              <m:r>
                                <a:rPr lang="en-US" i="1">
                                  <a:latin typeface="Cambria Math" panose="02040503050406030204" pitchFamily="18" charset="0"/>
                                </a:rPr>
                                <m:t>−</m:t>
                              </m:r>
                              <m:r>
                                <a:rPr lang="en-US">
                                  <a:latin typeface="Cambria Math" panose="02040503050406030204" pitchFamily="18" charset="0"/>
                                </a:rPr>
                                <m:t>0.5</m:t>
                              </m:r>
                              <m:sSup>
                                <m:sSupPr>
                                  <m:ctrlPr>
                                    <a:rPr lang="en-US" i="1">
                                      <a:latin typeface="Cambria Math" panose="02040503050406030204" pitchFamily="18" charset="0"/>
                                    </a:rPr>
                                  </m:ctrlPr>
                                </m:sSupPr>
                                <m:e>
                                  <m:r>
                                    <m:rPr>
                                      <m:sty m:val="p"/>
                                    </m:rPr>
                                    <a:rPr lang="en-US">
                                      <a:latin typeface="Cambria Math" panose="02040503050406030204" pitchFamily="18" charset="0"/>
                                    </a:rPr>
                                    <m:t>σ</m:t>
                                  </m:r>
                                </m:e>
                                <m:sup>
                                  <m:r>
                                    <a:rPr lang="en-US">
                                      <a:latin typeface="Cambria Math" panose="02040503050406030204" pitchFamily="18" charset="0"/>
                                    </a:rPr>
                                    <m:t>2</m:t>
                                  </m:r>
                                </m:sup>
                              </m:sSup>
                              <m:r>
                                <a:rPr lang="en-US">
                                  <a:latin typeface="Cambria Math" panose="02040503050406030204" pitchFamily="18" charset="0"/>
                                </a:rPr>
                                <m:t>)∆</m:t>
                              </m:r>
                              <m:r>
                                <m:rPr>
                                  <m:sty m:val="p"/>
                                </m:rPr>
                                <a:rPr lang="en-US">
                                  <a:latin typeface="Cambria Math" panose="02040503050406030204" pitchFamily="18" charset="0"/>
                                </a:rPr>
                                <m:t>t</m:t>
                              </m:r>
                              <m:r>
                                <a:rPr lang="en-US">
                                  <a:latin typeface="Cambria Math" panose="02040503050406030204" pitchFamily="18" charset="0"/>
                                </a:rPr>
                                <m:t>+</m:t>
                              </m:r>
                              <m:r>
                                <m:rPr>
                                  <m:sty m:val="p"/>
                                </m:rPr>
                                <a:rPr lang="en-US">
                                  <a:latin typeface="Cambria Math" panose="02040503050406030204" pitchFamily="18" charset="0"/>
                                </a:rPr>
                                <m:t>σ</m:t>
                              </m:r>
                              <m:rad>
                                <m:radPr>
                                  <m:degHide m:val="on"/>
                                  <m:ctrlPr>
                                    <a:rPr lang="en-US" i="1">
                                      <a:latin typeface="Cambria Math" panose="02040503050406030204" pitchFamily="18" charset="0"/>
                                    </a:rPr>
                                  </m:ctrlPr>
                                </m:radPr>
                                <m:deg/>
                                <m:e>
                                  <m:r>
                                    <a:rPr lang="en-US">
                                      <a:latin typeface="Cambria Math" panose="02040503050406030204" pitchFamily="18" charset="0"/>
                                    </a:rPr>
                                    <m:t>∆</m:t>
                                  </m:r>
                                  <m:r>
                                    <m:rPr>
                                      <m:sty m:val="p"/>
                                    </m:rPr>
                                    <a:rPr lang="en-US">
                                      <a:latin typeface="Cambria Math" panose="02040503050406030204" pitchFamily="18" charset="0"/>
                                    </a:rPr>
                                    <m:t>t</m:t>
                                  </m:r>
                                  <m:r>
                                    <a:rPr lang="en-US">
                                      <a:latin typeface="Cambria Math" panose="02040503050406030204" pitchFamily="18" charset="0"/>
                                    </a:rPr>
                                    <m:t> </m:t>
                                  </m:r>
                                </m:e>
                              </m:rad>
                              <m:r>
                                <m:rPr>
                                  <m:sty m:val="p"/>
                                </m:rPr>
                                <a:rPr lang="en-US">
                                  <a:latin typeface="Cambria Math" panose="02040503050406030204" pitchFamily="18" charset="0"/>
                                </a:rPr>
                                <m:t>δ</m:t>
                              </m:r>
                            </m:e>
                          </m:d>
                        </m:e>
                      </m:func>
                    </m:oMath>
                  </m:oMathPara>
                </a14:m>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where </a:t>
                </a:r>
                <a14:m>
                  <m:oMath xmlns:m="http://schemas.openxmlformats.org/officeDocument/2006/math">
                    <m:r>
                      <m:rPr>
                        <m:sty m:val="p"/>
                      </m:rPr>
                      <a:rPr lang="en-US">
                        <a:latin typeface="Cambria Math" panose="02040503050406030204" pitchFamily="18" charset="0"/>
                      </a:rPr>
                      <m:t>δ</m:t>
                    </m:r>
                    <m:r>
                      <a:rPr lang="en-US">
                        <a:latin typeface="Cambria Math" panose="02040503050406030204" pitchFamily="18" charset="0"/>
                      </a:rPr>
                      <m:t>~</m:t>
                    </m:r>
                    <m:r>
                      <m:rPr>
                        <m:sty m:val="p"/>
                      </m:rPr>
                      <a:rPr lang="en-US">
                        <a:latin typeface="Cambria Math" panose="02040503050406030204" pitchFamily="18" charset="0"/>
                      </a:rPr>
                      <m:t>N</m:t>
                    </m:r>
                    <m:r>
                      <a:rPr lang="en-US">
                        <a:latin typeface="Cambria Math" panose="02040503050406030204" pitchFamily="18" charset="0"/>
                      </a:rPr>
                      <m:t>(0,1)</m:t>
                    </m:r>
                  </m:oMath>
                </a14:m>
                <a:r>
                  <a:rPr lang="en-US" dirty="0">
                    <a:latin typeface="Times New Roman" panose="02020603050405020304" pitchFamily="18" charset="0"/>
                    <a:cs typeface="Times New Roman" panose="02020603050405020304" pitchFamily="18" charset="0"/>
                  </a:rPr>
                  <a:t>, is a standard normal random variable. </a:t>
                </a:r>
                <a:endParaRPr lang="en-US" sz="3600" dirty="0">
                  <a:latin typeface="Times New Roman" panose="02020603050405020304" pitchFamily="18" charset="0"/>
                  <a:cs typeface="Times New Roman" panose="02020603050405020304" pitchFamily="18" charset="0"/>
                </a:endParaRPr>
              </a:p>
            </p:txBody>
          </p:sp>
        </mc:Choice>
        <mc:Fallback xmlns="">
          <p:sp>
            <p:nvSpPr>
              <p:cNvPr id="9219" name="Rectangle 3"/>
              <p:cNvSpPr>
                <a:spLocks noGrp="1" noRot="1" noChangeAspect="1" noMove="1" noResize="1" noEditPoints="1" noAdjustHandles="1" noChangeArrowheads="1" noChangeShapeType="1" noTextEdit="1"/>
              </p:cNvSpPr>
              <p:nvPr>
                <p:ph idx="1"/>
              </p:nvPr>
            </p:nvSpPr>
            <p:spPr>
              <a:xfrm>
                <a:off x="381000" y="1447800"/>
                <a:ext cx="8229600" cy="4876800"/>
              </a:xfrm>
              <a:blipFill>
                <a:blip r:embed="rId3"/>
                <a:stretch>
                  <a:fillRect l="-2311" t="-2078" r="-924"/>
                </a:stretch>
              </a:blipFill>
            </p:spPr>
            <p:txBody>
              <a:bodyPr/>
              <a:lstStyle/>
              <a:p>
                <a:r>
                  <a:rPr lang="en-US">
                    <a:noFill/>
                  </a:rPr>
                  <a:t> </a:t>
                </a:r>
              </a:p>
            </p:txBody>
          </p:sp>
        </mc:Fallback>
      </mc:AlternateContent>
      <p:sp>
        <p:nvSpPr>
          <p:cNvPr id="9220"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2BBC635E-A408-40E4-958A-8D2C19E8D976}" type="slidenum">
              <a:rPr lang="en-US" smtClean="0">
                <a:solidFill>
                  <a:srgbClr val="486656"/>
                </a:solidFill>
              </a:rPr>
              <a:pPr/>
              <a:t>11</a:t>
            </a:fld>
            <a:endParaRPr lang="en-US">
              <a:solidFill>
                <a:srgbClr val="486656"/>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Monte Carlo simulations(contd..)</a:t>
            </a:r>
          </a:p>
        </p:txBody>
      </p:sp>
      <p:sp>
        <p:nvSpPr>
          <p:cNvPr id="19459" name="Rectangle 3"/>
          <p:cNvSpPr>
            <a:spLocks noGrp="1" noChangeArrowheads="1"/>
          </p:cNvSpPr>
          <p:nvPr>
            <p:ph idx="1"/>
          </p:nvPr>
        </p:nvSpPr>
        <p:spPr>
          <a:xfrm>
            <a:off x="457200" y="1295400"/>
            <a:ext cx="8686800" cy="5715000"/>
          </a:xfrm>
        </p:spPr>
        <p:txBody>
          <a:bodyPr/>
          <a:lstStyle/>
          <a:p>
            <a:r>
              <a:rPr lang="en-US" dirty="0">
                <a:latin typeface="Times New Roman" panose="02020603050405020304" pitchFamily="18" charset="0"/>
                <a:cs typeface="Times New Roman" panose="02020603050405020304" pitchFamily="18" charset="0"/>
              </a:rPr>
              <a:t>There are mainly two techniques to improve the efficiency of Monte Carlo simulations.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1) Number of simulations (computational burden)</a:t>
            </a:r>
          </a:p>
          <a:p>
            <a:r>
              <a:rPr lang="en-US" dirty="0">
                <a:latin typeface="Times New Roman" panose="02020603050405020304" pitchFamily="18" charset="0"/>
                <a:cs typeface="Times New Roman" panose="02020603050405020304" pitchFamily="18" charset="0"/>
              </a:rPr>
              <a:t>2) Variance reduction methods</a:t>
            </a:r>
          </a:p>
          <a:p>
            <a:pPr marL="0" indent="0">
              <a:buNone/>
            </a:pPr>
            <a:r>
              <a:rPr lang="en-US" dirty="0">
                <a:latin typeface="Times New Roman" panose="02020603050405020304" pitchFamily="18" charset="0"/>
                <a:cs typeface="Times New Roman" panose="02020603050405020304" pitchFamily="18" charset="0"/>
              </a:rPr>
              <a:t>             a) Antithetic variates</a:t>
            </a:r>
          </a:p>
          <a:p>
            <a:pPr marL="0" indent="0">
              <a:buNone/>
            </a:pPr>
            <a:r>
              <a:rPr lang="en-US" dirty="0">
                <a:latin typeface="Times New Roman" panose="02020603050405020304" pitchFamily="18" charset="0"/>
                <a:cs typeface="Times New Roman" panose="02020603050405020304" pitchFamily="18" charset="0"/>
              </a:rPr>
              <a:t>             b) Control variates</a:t>
            </a:r>
          </a:p>
          <a:p>
            <a:pPr marL="0" indent="0">
              <a:buNone/>
            </a:pPr>
            <a:r>
              <a:rPr lang="en-US" dirty="0">
                <a:latin typeface="Times New Roman" panose="02020603050405020304" pitchFamily="18" charset="0"/>
                <a:cs typeface="Times New Roman" panose="02020603050405020304" pitchFamily="18" charset="0"/>
              </a:rPr>
              <a:t>             c) Conditional Monte Carlo</a:t>
            </a:r>
          </a:p>
          <a:p>
            <a:pPr marL="0" indent="0">
              <a:buNone/>
            </a:pPr>
            <a:r>
              <a:rPr lang="en-US" dirty="0">
                <a:latin typeface="Times New Roman" panose="02020603050405020304" pitchFamily="18" charset="0"/>
                <a:cs typeface="Times New Roman" panose="02020603050405020304" pitchFamily="18" charset="0"/>
              </a:rPr>
              <a:t>             d) Importance Sampling</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t>
            </a:r>
          </a:p>
          <a:p>
            <a:pPr marL="0" indent="0">
              <a:buNone/>
            </a:pP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a:p>
            <a:endParaRPr lang="en-US" altLang="x-none" dirty="0">
              <a:latin typeface="Times New Roman" panose="02020603050405020304" pitchFamily="18" charset="0"/>
              <a:cs typeface="Times New Roman" panose="02020603050405020304" pitchFamily="18" charset="0"/>
            </a:endParaRPr>
          </a:p>
        </p:txBody>
      </p:sp>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12</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362200"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4384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extLst>
      <p:ext uri="{BB962C8B-B14F-4D97-AF65-F5344CB8AC3E}">
        <p14:creationId xmlns:p14="http://schemas.microsoft.com/office/powerpoint/2010/main" val="3264614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Antithetic variates</a:t>
            </a:r>
          </a:p>
        </p:txBody>
      </p:sp>
      <mc:AlternateContent xmlns:mc="http://schemas.openxmlformats.org/markup-compatibility/2006" xmlns:a14="http://schemas.microsoft.com/office/drawing/2010/main">
        <mc:Choice Requires="a14">
          <p:sp>
            <p:nvSpPr>
              <p:cNvPr id="19459" name="Rectangle 3"/>
              <p:cNvSpPr>
                <a:spLocks noGrp="1" noChangeArrowheads="1"/>
              </p:cNvSpPr>
              <p:nvPr>
                <p:ph idx="1"/>
              </p:nvPr>
            </p:nvSpPr>
            <p:spPr>
              <a:xfrm>
                <a:off x="457200" y="1295400"/>
                <a:ext cx="8686800" cy="5715000"/>
              </a:xfrm>
            </p:spPr>
            <p:txBody>
              <a:bodyPr/>
              <a:lstStyle/>
              <a:p>
                <a:r>
                  <a:rPr lang="en-US" dirty="0">
                    <a:latin typeface="Times New Roman" panose="02020603050405020304" pitchFamily="18" charset="0"/>
                    <a:cs typeface="Times New Roman" panose="02020603050405020304" pitchFamily="18" charset="0"/>
                  </a:rPr>
                  <a:t>The antithetic variates variance reduction method uses two negatively correlated random variables to reduce the variance.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Let X and Y be two random variables with the same distribution and X = - Y. The variance of summation of X and Y can be written as,</a:t>
                </a:r>
              </a:p>
              <a:p>
                <a:pPr marL="0" indent="0">
                  <a:buNone/>
                </a:pPr>
                <a:r>
                  <a:rPr lang="en-US" dirty="0">
                    <a:latin typeface="Times New Roman" panose="02020603050405020304" pitchFamily="18" charset="0"/>
                    <a:cs typeface="Times New Roman" panose="02020603050405020304" pitchFamily="18" charset="0"/>
                  </a:rPr>
                  <a:t>                            </a:t>
                </a:r>
                <a14:m>
                  <m:oMath xmlns:m="http://schemas.openxmlformats.org/officeDocument/2006/math">
                    <m:r>
                      <m:rPr>
                        <m:sty m:val="p"/>
                      </m:rPr>
                      <a:rPr lang="en-US">
                        <a:latin typeface="Cambria Math" panose="02040503050406030204" pitchFamily="18" charset="0"/>
                      </a:rPr>
                      <m:t>Var</m:t>
                    </m:r>
                    <m:d>
                      <m:dPr>
                        <m:ctrlPr>
                          <a:rPr lang="en-US" i="1">
                            <a:latin typeface="Cambria Math" panose="02040503050406030204" pitchFamily="18" charset="0"/>
                          </a:rPr>
                        </m:ctrlPr>
                      </m:dPr>
                      <m:e>
                        <m:f>
                          <m:fPr>
                            <m:ctrlPr>
                              <a:rPr lang="en-US" i="1">
                                <a:latin typeface="Cambria Math" panose="02040503050406030204" pitchFamily="18" charset="0"/>
                              </a:rPr>
                            </m:ctrlPr>
                          </m:fPr>
                          <m:num>
                            <m:r>
                              <m:rPr>
                                <m:sty m:val="p"/>
                              </m:rPr>
                              <a:rPr lang="en-US">
                                <a:latin typeface="Cambria Math" panose="02040503050406030204" pitchFamily="18" charset="0"/>
                              </a:rPr>
                              <m:t>X</m:t>
                            </m:r>
                            <m:r>
                              <a:rPr lang="en-US">
                                <a:latin typeface="Cambria Math" panose="02040503050406030204" pitchFamily="18" charset="0"/>
                              </a:rPr>
                              <m:t>+</m:t>
                            </m:r>
                            <m:r>
                              <m:rPr>
                                <m:sty m:val="p"/>
                              </m:rPr>
                              <a:rPr lang="en-US">
                                <a:latin typeface="Cambria Math" panose="02040503050406030204" pitchFamily="18" charset="0"/>
                              </a:rPr>
                              <m:t>Y</m:t>
                            </m:r>
                          </m:num>
                          <m:den>
                            <m:r>
                              <a:rPr lang="en-US">
                                <a:latin typeface="Cambria Math" panose="02040503050406030204" pitchFamily="18" charset="0"/>
                              </a:rPr>
                              <m:t>2</m:t>
                            </m:r>
                          </m:den>
                        </m:f>
                      </m:e>
                    </m:d>
                    <m:r>
                      <a:rPr lang="en-US">
                        <a:latin typeface="Cambria Math" panose="02040503050406030204" pitchFamily="18" charset="0"/>
                      </a:rPr>
                      <m:t>=</m:t>
                    </m:r>
                    <m:f>
                      <m:fPr>
                        <m:ctrlPr>
                          <a:rPr lang="en-US" i="1">
                            <a:latin typeface="Cambria Math" panose="02040503050406030204" pitchFamily="18" charset="0"/>
                          </a:rPr>
                        </m:ctrlPr>
                      </m:fPr>
                      <m:num>
                        <m:r>
                          <m:rPr>
                            <m:sty m:val="p"/>
                          </m:rPr>
                          <a:rPr lang="en-US">
                            <a:latin typeface="Cambria Math" panose="02040503050406030204" pitchFamily="18" charset="0"/>
                          </a:rPr>
                          <m:t>Var</m:t>
                        </m:r>
                        <m:d>
                          <m:dPr>
                            <m:ctrlPr>
                              <a:rPr lang="en-US" i="1">
                                <a:latin typeface="Cambria Math" panose="02040503050406030204" pitchFamily="18" charset="0"/>
                              </a:rPr>
                            </m:ctrlPr>
                          </m:dPr>
                          <m:e>
                            <m:r>
                              <m:rPr>
                                <m:sty m:val="p"/>
                              </m:rPr>
                              <a:rPr lang="en-US">
                                <a:latin typeface="Cambria Math" panose="02040503050406030204" pitchFamily="18" charset="0"/>
                              </a:rPr>
                              <m:t>X</m:t>
                            </m:r>
                          </m:e>
                        </m:d>
                        <m:r>
                          <a:rPr lang="en-US">
                            <a:latin typeface="Cambria Math" panose="02040503050406030204" pitchFamily="18" charset="0"/>
                          </a:rPr>
                          <m:t>+</m:t>
                        </m:r>
                        <m:r>
                          <m:rPr>
                            <m:sty m:val="p"/>
                          </m:rPr>
                          <a:rPr lang="en-US">
                            <a:latin typeface="Cambria Math" panose="02040503050406030204" pitchFamily="18" charset="0"/>
                          </a:rPr>
                          <m:t>Var</m:t>
                        </m:r>
                        <m:d>
                          <m:dPr>
                            <m:ctrlPr>
                              <a:rPr lang="en-US" i="1">
                                <a:latin typeface="Cambria Math" panose="02040503050406030204" pitchFamily="18" charset="0"/>
                              </a:rPr>
                            </m:ctrlPr>
                          </m:dPr>
                          <m:e>
                            <m:r>
                              <m:rPr>
                                <m:sty m:val="p"/>
                              </m:rPr>
                              <a:rPr lang="en-US">
                                <a:latin typeface="Cambria Math" panose="02040503050406030204" pitchFamily="18" charset="0"/>
                              </a:rPr>
                              <m:t>Y</m:t>
                            </m:r>
                          </m:e>
                        </m:d>
                        <m:r>
                          <a:rPr lang="en-US">
                            <a:latin typeface="Cambria Math" panose="02040503050406030204" pitchFamily="18" charset="0"/>
                          </a:rPr>
                          <m:t>+2</m:t>
                        </m:r>
                        <m:r>
                          <m:rPr>
                            <m:sty m:val="p"/>
                          </m:rPr>
                          <a:rPr lang="en-US">
                            <a:latin typeface="Cambria Math" panose="02040503050406030204" pitchFamily="18" charset="0"/>
                          </a:rPr>
                          <m:t>Cov</m:t>
                        </m:r>
                        <m:d>
                          <m:dPr>
                            <m:ctrlPr>
                              <a:rPr lang="en-US" i="1">
                                <a:latin typeface="Cambria Math" panose="02040503050406030204" pitchFamily="18" charset="0"/>
                              </a:rPr>
                            </m:ctrlPr>
                          </m:dPr>
                          <m:e>
                            <m:r>
                              <m:rPr>
                                <m:sty m:val="p"/>
                              </m:rPr>
                              <a:rPr lang="en-US">
                                <a:latin typeface="Cambria Math" panose="02040503050406030204" pitchFamily="18" charset="0"/>
                              </a:rPr>
                              <m:t>X</m:t>
                            </m:r>
                            <m:r>
                              <a:rPr lang="en-US">
                                <a:latin typeface="Cambria Math" panose="02040503050406030204" pitchFamily="18" charset="0"/>
                              </a:rPr>
                              <m:t>,</m:t>
                            </m:r>
                            <m:r>
                              <m:rPr>
                                <m:sty m:val="p"/>
                              </m:rPr>
                              <a:rPr lang="en-US">
                                <a:latin typeface="Cambria Math" panose="02040503050406030204" pitchFamily="18" charset="0"/>
                              </a:rPr>
                              <m:t>Y</m:t>
                            </m:r>
                          </m:e>
                        </m:d>
                      </m:num>
                      <m:den>
                        <m:r>
                          <a:rPr lang="en-US">
                            <a:latin typeface="Cambria Math" panose="02040503050406030204" pitchFamily="18" charset="0"/>
                          </a:rPr>
                          <m:t>4</m:t>
                        </m:r>
                      </m:den>
                    </m:f>
                  </m:oMath>
                </a14:m>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If X is a monotonically increasing or monotonically decreasing function, then </a:t>
                </a:r>
                <a14:m>
                  <m:oMath xmlns:m="http://schemas.openxmlformats.org/officeDocument/2006/math">
                    <m:r>
                      <m:rPr>
                        <m:sty m:val="p"/>
                      </m:rPr>
                      <a:rPr lang="en-US" b="0" i="0" smtClean="0">
                        <a:latin typeface="Cambria Math" panose="02040503050406030204" pitchFamily="18" charset="0"/>
                      </a:rPr>
                      <m:t>Cov</m:t>
                    </m:r>
                    <m:d>
                      <m:dPr>
                        <m:ctrlPr>
                          <a:rPr lang="en-US" b="0" i="1" smtClean="0">
                            <a:latin typeface="Cambria Math" panose="02040503050406030204" pitchFamily="18" charset="0"/>
                          </a:rPr>
                        </m:ctrlPr>
                      </m:dPr>
                      <m:e>
                        <m:r>
                          <m:rPr>
                            <m:sty m:val="p"/>
                          </m:rPr>
                          <a:rPr lang="en-US" b="0" i="0" smtClean="0">
                            <a:latin typeface="Cambria Math" panose="02040503050406030204" pitchFamily="18" charset="0"/>
                          </a:rPr>
                          <m:t>X</m:t>
                        </m:r>
                        <m:r>
                          <a:rPr lang="en-US" b="0" i="0" smtClean="0">
                            <a:latin typeface="Cambria Math" panose="02040503050406030204" pitchFamily="18" charset="0"/>
                          </a:rPr>
                          <m:t>,</m:t>
                        </m:r>
                        <m:r>
                          <m:rPr>
                            <m:sty m:val="p"/>
                          </m:rPr>
                          <a:rPr lang="en-US" b="0" i="0" smtClean="0">
                            <a:latin typeface="Cambria Math" panose="02040503050406030204" pitchFamily="18" charset="0"/>
                          </a:rPr>
                          <m:t>Y</m:t>
                        </m:r>
                      </m:e>
                    </m:d>
                    <m:r>
                      <a:rPr lang="en-US" i="0">
                        <a:latin typeface="Cambria Math" panose="02040503050406030204" pitchFamily="18" charset="0"/>
                        <a:ea typeface="Cambria Math" panose="02040503050406030204" pitchFamily="18" charset="0"/>
                      </a:rPr>
                      <m:t>≤</m:t>
                    </m:r>
                    <m:r>
                      <a:rPr lang="en-US" b="0" i="0" smtClean="0">
                        <a:latin typeface="Cambria Math" panose="02040503050406030204" pitchFamily="18" charset="0"/>
                      </a:rPr>
                      <m:t>0</m:t>
                    </m:r>
                    <m:r>
                      <a:rPr lang="en-US" b="0" i="1" smtClean="0">
                        <a:latin typeface="Cambria Math" panose="02040503050406030204" pitchFamily="18" charset="0"/>
                      </a:rPr>
                      <m:t>.</m:t>
                    </m:r>
                  </m:oMath>
                </a14:m>
                <a:r>
                  <a:rPr lang="en-US" dirty="0">
                    <a:latin typeface="Times New Roman" panose="02020603050405020304" pitchFamily="18" charset="0"/>
                    <a:cs typeface="Times New Roman" panose="02020603050405020304" pitchFamily="18" charset="0"/>
                  </a:rPr>
                  <a:t>Therefore, we can achieve a variance reduction by using this method. </a:t>
                </a:r>
              </a:p>
              <a:p>
                <a:pPr marL="0" indent="0">
                  <a:buNone/>
                </a:pPr>
                <a:endParaRPr lang="en-US" dirty="0"/>
              </a:p>
              <a:p>
                <a:endParaRPr lang="en-US" dirty="0"/>
              </a:p>
              <a:p>
                <a:pPr marL="0" indent="0">
                  <a:buNone/>
                </a:pP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a:p>
                <a:endParaRPr lang="en-US" altLang="x-none" dirty="0">
                  <a:latin typeface="Times New Roman" panose="02020603050405020304" pitchFamily="18" charset="0"/>
                  <a:cs typeface="Times New Roman" panose="02020603050405020304" pitchFamily="18" charset="0"/>
                </a:endParaRPr>
              </a:p>
            </p:txBody>
          </p:sp>
        </mc:Choice>
        <mc:Fallback xmlns="">
          <p:sp>
            <p:nvSpPr>
              <p:cNvPr id="19459" name="Rectangle 3"/>
              <p:cNvSpPr>
                <a:spLocks noGrp="1" noRot="1" noChangeAspect="1" noMove="1" noResize="1" noEditPoints="1" noAdjustHandles="1" noChangeArrowheads="1" noChangeShapeType="1" noTextEdit="1"/>
              </p:cNvSpPr>
              <p:nvPr>
                <p:ph idx="1"/>
              </p:nvPr>
            </p:nvSpPr>
            <p:spPr>
              <a:xfrm>
                <a:off x="457200" y="1295400"/>
                <a:ext cx="8686800" cy="5715000"/>
              </a:xfrm>
              <a:blipFill>
                <a:blip r:embed="rId3"/>
                <a:stretch>
                  <a:fillRect l="-1023" t="-887" r="-1462"/>
                </a:stretch>
              </a:blipFill>
            </p:spPr>
            <p:txBody>
              <a:bodyPr/>
              <a:lstStyle/>
              <a:p>
                <a:r>
                  <a:rPr lang="en-US">
                    <a:noFill/>
                  </a:rPr>
                  <a:t> </a:t>
                </a:r>
              </a:p>
            </p:txBody>
          </p:sp>
        </mc:Fallback>
      </mc:AlternateContent>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13</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362200"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4384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extLst>
      <p:ext uri="{BB962C8B-B14F-4D97-AF65-F5344CB8AC3E}">
        <p14:creationId xmlns:p14="http://schemas.microsoft.com/office/powerpoint/2010/main" val="10578257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Control variates</a:t>
            </a:r>
          </a:p>
        </p:txBody>
      </p:sp>
      <mc:AlternateContent xmlns:mc="http://schemas.openxmlformats.org/markup-compatibility/2006" xmlns:a14="http://schemas.microsoft.com/office/drawing/2010/main">
        <mc:Choice Requires="a14">
          <p:sp>
            <p:nvSpPr>
              <p:cNvPr id="19459" name="Rectangle 3"/>
              <p:cNvSpPr>
                <a:spLocks noGrp="1" noChangeArrowheads="1"/>
              </p:cNvSpPr>
              <p:nvPr>
                <p:ph idx="1"/>
              </p:nvPr>
            </p:nvSpPr>
            <p:spPr>
              <a:xfrm>
                <a:off x="457200" y="1295400"/>
                <a:ext cx="8686800" cy="5715000"/>
              </a:xfrm>
            </p:spPr>
            <p:txBody>
              <a:bodyPr/>
              <a:lstStyle/>
              <a:p>
                <a:r>
                  <a:rPr lang="en-US" dirty="0">
                    <a:latin typeface="Times New Roman" panose="02020603050405020304" pitchFamily="18" charset="0"/>
                    <a:cs typeface="Times New Roman" panose="02020603050405020304" pitchFamily="18" charset="0"/>
                  </a:rPr>
                  <a:t>Let X be a random variable and Y be another random variable with known expected value E(Y), which is correlated with X.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 this case, Y is the control variate. Let Z be another random variable defined such that the expected value of Z has to be equal to expected value of X,</a:t>
                </a:r>
              </a:p>
              <a:p>
                <a:endParaRPr lang="en-US" dirty="0">
                  <a:latin typeface="Times New Roman" panose="02020603050405020304" pitchFamily="18" charset="0"/>
                  <a:cs typeface="Times New Roman" panose="02020603050405020304" pitchFamily="18" charset="0"/>
                </a:endParaRPr>
              </a:p>
              <a:p>
                <a:pPr marL="0" indent="0">
                  <a:buNone/>
                </a:pPr>
                <a14:m>
                  <m:oMathPara xmlns:m="http://schemas.openxmlformats.org/officeDocument/2006/math">
                    <m:oMathParaPr>
                      <m:jc m:val="centerGroup"/>
                    </m:oMathParaPr>
                    <m:oMath xmlns:m="http://schemas.openxmlformats.org/officeDocument/2006/math">
                      <m:r>
                        <m:rPr>
                          <m:sty m:val="p"/>
                        </m:rPr>
                        <a:rPr lang="en-US">
                          <a:latin typeface="Cambria Math" panose="02040503050406030204" pitchFamily="18" charset="0"/>
                        </a:rPr>
                        <m:t>Z</m:t>
                      </m:r>
                      <m:r>
                        <a:rPr lang="en-US">
                          <a:latin typeface="Cambria Math" panose="02040503050406030204" pitchFamily="18" charset="0"/>
                        </a:rPr>
                        <m:t>=</m:t>
                      </m:r>
                      <m:r>
                        <m:rPr>
                          <m:sty m:val="p"/>
                        </m:rPr>
                        <a:rPr lang="en-US">
                          <a:latin typeface="Cambria Math" panose="02040503050406030204" pitchFamily="18" charset="0"/>
                        </a:rPr>
                        <m:t>X</m:t>
                      </m:r>
                      <m:r>
                        <a:rPr lang="en-US">
                          <a:latin typeface="Cambria Math" panose="02040503050406030204" pitchFamily="18" charset="0"/>
                        </a:rPr>
                        <m:t>+</m:t>
                      </m:r>
                      <m:r>
                        <m:rPr>
                          <m:sty m:val="p"/>
                        </m:rPr>
                        <a:rPr lang="en-US">
                          <a:latin typeface="Cambria Math" panose="02040503050406030204" pitchFamily="18" charset="0"/>
                        </a:rPr>
                        <m:t>c</m:t>
                      </m:r>
                      <m:d>
                        <m:dPr>
                          <m:ctrlPr>
                            <a:rPr lang="en-US" i="1">
                              <a:latin typeface="Cambria Math" panose="02040503050406030204" pitchFamily="18" charset="0"/>
                            </a:rPr>
                          </m:ctrlPr>
                        </m:dPr>
                        <m:e>
                          <m:r>
                            <m:rPr>
                              <m:sty m:val="p"/>
                            </m:rPr>
                            <a:rPr lang="en-US">
                              <a:latin typeface="Cambria Math" panose="02040503050406030204" pitchFamily="18" charset="0"/>
                            </a:rPr>
                            <m:t>Y</m:t>
                          </m:r>
                          <m:r>
                            <a:rPr lang="en-US" i="1">
                              <a:latin typeface="Cambria Math" panose="02040503050406030204" pitchFamily="18" charset="0"/>
                            </a:rPr>
                            <m:t>−</m:t>
                          </m:r>
                          <m:r>
                            <m:rPr>
                              <m:sty m:val="p"/>
                            </m:rPr>
                            <a:rPr lang="en-US">
                              <a:latin typeface="Cambria Math" panose="02040503050406030204" pitchFamily="18" charset="0"/>
                            </a:rPr>
                            <m:t>E</m:t>
                          </m:r>
                          <m:d>
                            <m:dPr>
                              <m:ctrlPr>
                                <a:rPr lang="en-US" i="1">
                                  <a:latin typeface="Cambria Math" panose="02040503050406030204" pitchFamily="18" charset="0"/>
                                </a:rPr>
                              </m:ctrlPr>
                            </m:dPr>
                            <m:e>
                              <m:r>
                                <m:rPr>
                                  <m:sty m:val="p"/>
                                </m:rPr>
                                <a:rPr lang="en-US">
                                  <a:latin typeface="Cambria Math" panose="02040503050406030204" pitchFamily="18" charset="0"/>
                                </a:rPr>
                                <m:t>Y</m:t>
                              </m:r>
                            </m:e>
                          </m:d>
                        </m:e>
                      </m:d>
                    </m:oMath>
                  </m:oMathPara>
                </a14:m>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where c is some arbitrary value. </a:t>
                </a:r>
              </a:p>
              <a:p>
                <a:pPr marL="0" indent="0">
                  <a:buNone/>
                </a:pPr>
                <a:endParaRPr lang="en-US" dirty="0"/>
              </a:p>
              <a:p>
                <a:endParaRPr lang="en-US" dirty="0"/>
              </a:p>
              <a:p>
                <a:pPr marL="0" indent="0">
                  <a:buNone/>
                </a:pP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a:p>
                <a:endParaRPr lang="en-US" altLang="x-none" dirty="0">
                  <a:latin typeface="Times New Roman" panose="02020603050405020304" pitchFamily="18" charset="0"/>
                  <a:cs typeface="Times New Roman" panose="02020603050405020304" pitchFamily="18" charset="0"/>
                </a:endParaRPr>
              </a:p>
            </p:txBody>
          </p:sp>
        </mc:Choice>
        <mc:Fallback xmlns="">
          <p:sp>
            <p:nvSpPr>
              <p:cNvPr id="19459" name="Rectangle 3"/>
              <p:cNvSpPr>
                <a:spLocks noGrp="1" noRot="1" noChangeAspect="1" noMove="1" noResize="1" noEditPoints="1" noAdjustHandles="1" noChangeArrowheads="1" noChangeShapeType="1" noTextEdit="1"/>
              </p:cNvSpPr>
              <p:nvPr>
                <p:ph idx="1"/>
              </p:nvPr>
            </p:nvSpPr>
            <p:spPr>
              <a:xfrm>
                <a:off x="457200" y="1295400"/>
                <a:ext cx="8686800" cy="5715000"/>
              </a:xfrm>
              <a:blipFill>
                <a:blip r:embed="rId3"/>
                <a:stretch>
                  <a:fillRect l="-1023" t="-887"/>
                </a:stretch>
              </a:blipFill>
            </p:spPr>
            <p:txBody>
              <a:bodyPr/>
              <a:lstStyle/>
              <a:p>
                <a:r>
                  <a:rPr lang="en-US">
                    <a:noFill/>
                  </a:rPr>
                  <a:t> </a:t>
                </a:r>
              </a:p>
            </p:txBody>
          </p:sp>
        </mc:Fallback>
      </mc:AlternateContent>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14</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721429"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4384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extLst>
      <p:ext uri="{BB962C8B-B14F-4D97-AF65-F5344CB8AC3E}">
        <p14:creationId xmlns:p14="http://schemas.microsoft.com/office/powerpoint/2010/main" val="2766583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Control variates(contd..)</a:t>
            </a:r>
          </a:p>
        </p:txBody>
      </p:sp>
      <mc:AlternateContent xmlns:mc="http://schemas.openxmlformats.org/markup-compatibility/2006" xmlns:a14="http://schemas.microsoft.com/office/drawing/2010/main">
        <mc:Choice Requires="a14">
          <p:sp>
            <p:nvSpPr>
              <p:cNvPr id="19459" name="Rectangle 3"/>
              <p:cNvSpPr>
                <a:spLocks noGrp="1" noChangeArrowheads="1"/>
              </p:cNvSpPr>
              <p:nvPr>
                <p:ph idx="1"/>
              </p:nvPr>
            </p:nvSpPr>
            <p:spPr>
              <a:xfrm>
                <a:off x="457200" y="1295400"/>
                <a:ext cx="8686800" cy="5715000"/>
              </a:xfrm>
            </p:spPr>
            <p:txBody>
              <a:bodyPr/>
              <a:lstStyle/>
              <a:p>
                <a:r>
                  <a:rPr lang="en-US" dirty="0">
                    <a:latin typeface="Times New Roman" panose="02020603050405020304" pitchFamily="18" charset="0"/>
                    <a:cs typeface="Times New Roman" panose="02020603050405020304" pitchFamily="18" charset="0"/>
                  </a:rPr>
                  <a:t>The variance of Z is,</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14:m>
                  <m:oMathPara xmlns:m="http://schemas.openxmlformats.org/officeDocument/2006/math">
                    <m:oMathParaPr>
                      <m:jc m:val="centerGroup"/>
                    </m:oMathParaPr>
                    <m:oMath xmlns:m="http://schemas.openxmlformats.org/officeDocument/2006/math">
                      <m:r>
                        <m:rPr>
                          <m:sty m:val="p"/>
                        </m:rPr>
                        <a:rPr lang="en-US">
                          <a:latin typeface="Cambria Math" panose="02040503050406030204" pitchFamily="18" charset="0"/>
                        </a:rPr>
                        <m:t>Var</m:t>
                      </m:r>
                      <m:d>
                        <m:dPr>
                          <m:ctrlPr>
                            <a:rPr lang="en-US" i="1">
                              <a:latin typeface="Cambria Math" panose="02040503050406030204" pitchFamily="18" charset="0"/>
                            </a:rPr>
                          </m:ctrlPr>
                        </m:dPr>
                        <m:e>
                          <m:r>
                            <m:rPr>
                              <m:sty m:val="p"/>
                            </m:rPr>
                            <a:rPr lang="en-US">
                              <a:latin typeface="Cambria Math" panose="02040503050406030204" pitchFamily="18" charset="0"/>
                            </a:rPr>
                            <m:t>Z</m:t>
                          </m:r>
                        </m:e>
                      </m:d>
                      <m:r>
                        <a:rPr lang="en-US">
                          <a:latin typeface="Cambria Math" panose="02040503050406030204" pitchFamily="18" charset="0"/>
                        </a:rPr>
                        <m:t>=</m:t>
                      </m:r>
                      <m:r>
                        <m:rPr>
                          <m:sty m:val="p"/>
                        </m:rPr>
                        <a:rPr lang="en-US">
                          <a:latin typeface="Cambria Math" panose="02040503050406030204" pitchFamily="18" charset="0"/>
                        </a:rPr>
                        <m:t>Var</m:t>
                      </m:r>
                      <m:d>
                        <m:dPr>
                          <m:ctrlPr>
                            <a:rPr lang="en-US" i="1">
                              <a:latin typeface="Cambria Math" panose="02040503050406030204" pitchFamily="18" charset="0"/>
                            </a:rPr>
                          </m:ctrlPr>
                        </m:dPr>
                        <m:e>
                          <m:r>
                            <m:rPr>
                              <m:sty m:val="p"/>
                            </m:rPr>
                            <a:rPr lang="en-US">
                              <a:latin typeface="Cambria Math" panose="02040503050406030204" pitchFamily="18" charset="0"/>
                            </a:rPr>
                            <m:t>X</m:t>
                          </m:r>
                        </m:e>
                      </m:d>
                      <m:r>
                        <a:rPr lang="en-US">
                          <a:latin typeface="Cambria Math" panose="02040503050406030204" pitchFamily="18" charset="0"/>
                        </a:rPr>
                        <m:t>+2</m:t>
                      </m:r>
                      <m:r>
                        <m:rPr>
                          <m:sty m:val="p"/>
                        </m:rPr>
                        <a:rPr lang="en-US">
                          <a:latin typeface="Cambria Math" panose="02040503050406030204" pitchFamily="18" charset="0"/>
                        </a:rPr>
                        <m:t>cCov</m:t>
                      </m:r>
                      <m:d>
                        <m:dPr>
                          <m:ctrlPr>
                            <a:rPr lang="en-US" i="1">
                              <a:latin typeface="Cambria Math" panose="02040503050406030204" pitchFamily="18" charset="0"/>
                            </a:rPr>
                          </m:ctrlPr>
                        </m:dPr>
                        <m:e>
                          <m:r>
                            <m:rPr>
                              <m:sty m:val="p"/>
                            </m:rPr>
                            <a:rPr lang="en-US">
                              <a:latin typeface="Cambria Math" panose="02040503050406030204" pitchFamily="18" charset="0"/>
                            </a:rPr>
                            <m:t>X</m:t>
                          </m:r>
                          <m:r>
                            <a:rPr lang="en-US">
                              <a:latin typeface="Cambria Math" panose="02040503050406030204" pitchFamily="18" charset="0"/>
                            </a:rPr>
                            <m:t>,</m:t>
                          </m:r>
                          <m:r>
                            <m:rPr>
                              <m:sty m:val="p"/>
                            </m:rPr>
                            <a:rPr lang="en-US">
                              <a:latin typeface="Cambria Math" panose="02040503050406030204" pitchFamily="18" charset="0"/>
                            </a:rPr>
                            <m:t>Y</m:t>
                          </m:r>
                        </m:e>
                      </m:d>
                      <m:r>
                        <a:rPr lang="en-US">
                          <a:latin typeface="Cambria Math" panose="02040503050406030204" pitchFamily="18" charset="0"/>
                        </a:rPr>
                        <m:t>+ </m:t>
                      </m:r>
                      <m:sSup>
                        <m:sSupPr>
                          <m:ctrlPr>
                            <a:rPr lang="en-US" i="1">
                              <a:latin typeface="Cambria Math" panose="02040503050406030204" pitchFamily="18" charset="0"/>
                            </a:rPr>
                          </m:ctrlPr>
                        </m:sSupPr>
                        <m:e>
                          <m:r>
                            <m:rPr>
                              <m:sty m:val="p"/>
                            </m:rPr>
                            <a:rPr lang="en-US">
                              <a:latin typeface="Cambria Math" panose="02040503050406030204" pitchFamily="18" charset="0"/>
                            </a:rPr>
                            <m:t>c</m:t>
                          </m:r>
                        </m:e>
                        <m:sup>
                          <m:r>
                            <a:rPr lang="en-US">
                              <a:latin typeface="Cambria Math" panose="02040503050406030204" pitchFamily="18" charset="0"/>
                            </a:rPr>
                            <m:t>2</m:t>
                          </m:r>
                        </m:sup>
                      </m:sSup>
                      <m:r>
                        <m:rPr>
                          <m:sty m:val="p"/>
                        </m:rPr>
                        <a:rPr lang="en-US">
                          <a:latin typeface="Cambria Math" panose="02040503050406030204" pitchFamily="18" charset="0"/>
                        </a:rPr>
                        <m:t>Var</m:t>
                      </m:r>
                      <m:d>
                        <m:dPr>
                          <m:ctrlPr>
                            <a:rPr lang="en-US" i="1">
                              <a:latin typeface="Cambria Math" panose="02040503050406030204" pitchFamily="18" charset="0"/>
                            </a:rPr>
                          </m:ctrlPr>
                        </m:dPr>
                        <m:e>
                          <m:r>
                            <m:rPr>
                              <m:sty m:val="p"/>
                            </m:rPr>
                            <a:rPr lang="en-US">
                              <a:latin typeface="Cambria Math" panose="02040503050406030204" pitchFamily="18" charset="0"/>
                            </a:rPr>
                            <m:t>Y</m:t>
                          </m:r>
                        </m:e>
                      </m:d>
                      <m:r>
                        <a:rPr lang="en-US" i="1">
                          <a:latin typeface="Cambria Math" panose="02040503050406030204" pitchFamily="18" charset="0"/>
                        </a:rPr>
                        <m:t>       </m:t>
                      </m:r>
                    </m:oMath>
                  </m:oMathPara>
                </a14:m>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We will use Z as our random variable to run Monte Carlo simulations. The value of c to minimize the variance of Z is,</a:t>
                </a:r>
              </a:p>
              <a:p>
                <a:endParaRPr lang="en-US" dirty="0">
                  <a:latin typeface="Times New Roman" panose="02020603050405020304" pitchFamily="18" charset="0"/>
                  <a:cs typeface="Times New Roman" panose="020206030504050203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m:rPr>
                              <m:sty m:val="p"/>
                            </m:rPr>
                            <a:rPr lang="en-US">
                              <a:latin typeface="Cambria Math" panose="02040503050406030204" pitchFamily="18" charset="0"/>
                            </a:rPr>
                            <m:t>c</m:t>
                          </m:r>
                        </m:e>
                        <m:sub>
                          <m:r>
                            <m:rPr>
                              <m:sty m:val="p"/>
                            </m:rPr>
                            <a:rPr lang="en-US">
                              <a:latin typeface="Cambria Math" panose="02040503050406030204" pitchFamily="18" charset="0"/>
                            </a:rPr>
                            <m:t>min</m:t>
                          </m:r>
                        </m:sub>
                      </m:sSub>
                      <m:r>
                        <a:rPr lang="en-US">
                          <a:latin typeface="Cambria Math" panose="02040503050406030204" pitchFamily="18" charset="0"/>
                        </a:rPr>
                        <m:t>=</m:t>
                      </m:r>
                      <m:r>
                        <a:rPr lang="en-US" i="1">
                          <a:latin typeface="Cambria Math" panose="02040503050406030204" pitchFamily="18" charset="0"/>
                        </a:rPr>
                        <m:t>−</m:t>
                      </m:r>
                      <m:f>
                        <m:fPr>
                          <m:ctrlPr>
                            <a:rPr lang="en-US" i="1">
                              <a:latin typeface="Cambria Math" panose="02040503050406030204" pitchFamily="18" charset="0"/>
                            </a:rPr>
                          </m:ctrlPr>
                        </m:fPr>
                        <m:num>
                          <m:r>
                            <m:rPr>
                              <m:sty m:val="p"/>
                            </m:rPr>
                            <a:rPr lang="en-US">
                              <a:latin typeface="Cambria Math" panose="02040503050406030204" pitchFamily="18" charset="0"/>
                            </a:rPr>
                            <m:t>Cov</m:t>
                          </m:r>
                          <m:d>
                            <m:dPr>
                              <m:ctrlPr>
                                <a:rPr lang="en-US" i="1">
                                  <a:latin typeface="Cambria Math" panose="02040503050406030204" pitchFamily="18" charset="0"/>
                                </a:rPr>
                              </m:ctrlPr>
                            </m:dPr>
                            <m:e>
                              <m:r>
                                <m:rPr>
                                  <m:sty m:val="p"/>
                                </m:rPr>
                                <a:rPr lang="en-US">
                                  <a:latin typeface="Cambria Math" panose="02040503050406030204" pitchFamily="18" charset="0"/>
                                </a:rPr>
                                <m:t>X</m:t>
                              </m:r>
                              <m:r>
                                <a:rPr lang="en-US">
                                  <a:latin typeface="Cambria Math" panose="02040503050406030204" pitchFamily="18" charset="0"/>
                                </a:rPr>
                                <m:t>,</m:t>
                              </m:r>
                              <m:r>
                                <m:rPr>
                                  <m:sty m:val="p"/>
                                </m:rPr>
                                <a:rPr lang="en-US">
                                  <a:latin typeface="Cambria Math" panose="02040503050406030204" pitchFamily="18" charset="0"/>
                                </a:rPr>
                                <m:t>Y</m:t>
                              </m:r>
                            </m:e>
                          </m:d>
                        </m:num>
                        <m:den>
                          <m:r>
                            <m:rPr>
                              <m:sty m:val="p"/>
                            </m:rPr>
                            <a:rPr lang="en-US">
                              <a:latin typeface="Cambria Math" panose="02040503050406030204" pitchFamily="18" charset="0"/>
                            </a:rPr>
                            <m:t>Var</m:t>
                          </m:r>
                          <m:d>
                            <m:dPr>
                              <m:ctrlPr>
                                <a:rPr lang="en-US" i="1">
                                  <a:latin typeface="Cambria Math" panose="02040503050406030204" pitchFamily="18" charset="0"/>
                                </a:rPr>
                              </m:ctrlPr>
                            </m:dPr>
                            <m:e>
                              <m:r>
                                <m:rPr>
                                  <m:sty m:val="p"/>
                                </m:rPr>
                                <a:rPr lang="en-US">
                                  <a:latin typeface="Cambria Math" panose="02040503050406030204" pitchFamily="18" charset="0"/>
                                </a:rPr>
                                <m:t>Y</m:t>
                              </m:r>
                            </m:e>
                          </m:d>
                        </m:den>
                      </m:f>
                      <m:r>
                        <a:rPr lang="en-US" i="1">
                          <a:latin typeface="Cambria Math" panose="02040503050406030204" pitchFamily="18" charset="0"/>
                        </a:rPr>
                        <m:t>               </m:t>
                      </m:r>
                    </m:oMath>
                  </m:oMathPara>
                </a14:m>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unknown </a:t>
                </a:r>
                <a:r>
                  <a:rPr lang="en-US" dirty="0" err="1">
                    <a:latin typeface="Times New Roman" panose="02020603050405020304" pitchFamily="18" charset="0"/>
                    <a:cs typeface="Times New Roman" panose="02020603050405020304" pitchFamily="18" charset="0"/>
                  </a:rPr>
                  <a:t>Cov</a:t>
                </a:r>
                <a:r>
                  <a:rPr lang="en-US" dirty="0">
                    <a:latin typeface="Times New Roman" panose="02020603050405020304" pitchFamily="18" charset="0"/>
                    <a:cs typeface="Times New Roman" panose="02020603050405020304" pitchFamily="18" charset="0"/>
                  </a:rPr>
                  <a:t>(X, Y) and </a:t>
                </a:r>
                <a:r>
                  <a:rPr lang="en-US" dirty="0" err="1">
                    <a:latin typeface="Times New Roman" panose="02020603050405020304" pitchFamily="18" charset="0"/>
                    <a:cs typeface="Times New Roman" panose="02020603050405020304" pitchFamily="18" charset="0"/>
                  </a:rPr>
                  <a:t>Var</a:t>
                </a:r>
                <a:r>
                  <a:rPr lang="en-US" dirty="0">
                    <a:latin typeface="Times New Roman" panose="02020603050405020304" pitchFamily="18" charset="0"/>
                    <a:cs typeface="Times New Roman" panose="02020603050405020304" pitchFamily="18" charset="0"/>
                  </a:rPr>
                  <a:t>(Y) can be estimated using Monte Carlo simulations. </a:t>
                </a:r>
              </a:p>
              <a:p>
                <a:pPr marL="0" indent="0">
                  <a:buNone/>
                </a:pP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a:p>
                <a:endParaRPr lang="en-US" altLang="x-none" dirty="0">
                  <a:latin typeface="Times New Roman" panose="02020603050405020304" pitchFamily="18" charset="0"/>
                  <a:cs typeface="Times New Roman" panose="02020603050405020304" pitchFamily="18" charset="0"/>
                </a:endParaRPr>
              </a:p>
            </p:txBody>
          </p:sp>
        </mc:Choice>
        <mc:Fallback xmlns="">
          <p:sp>
            <p:nvSpPr>
              <p:cNvPr id="19459" name="Rectangle 3"/>
              <p:cNvSpPr>
                <a:spLocks noGrp="1" noRot="1" noChangeAspect="1" noMove="1" noResize="1" noEditPoints="1" noAdjustHandles="1" noChangeArrowheads="1" noChangeShapeType="1" noTextEdit="1"/>
              </p:cNvSpPr>
              <p:nvPr>
                <p:ph idx="1"/>
              </p:nvPr>
            </p:nvSpPr>
            <p:spPr>
              <a:xfrm>
                <a:off x="457200" y="1295400"/>
                <a:ext cx="8686800" cy="5715000"/>
              </a:xfrm>
              <a:blipFill>
                <a:blip r:embed="rId3"/>
                <a:stretch>
                  <a:fillRect l="-1023" t="-887"/>
                </a:stretch>
              </a:blipFill>
            </p:spPr>
            <p:txBody>
              <a:bodyPr/>
              <a:lstStyle/>
              <a:p>
                <a:r>
                  <a:rPr lang="en-US">
                    <a:noFill/>
                  </a:rPr>
                  <a:t> </a:t>
                </a:r>
              </a:p>
            </p:txBody>
          </p:sp>
        </mc:Fallback>
      </mc:AlternateContent>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15</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362200"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4384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extLst>
      <p:ext uri="{BB962C8B-B14F-4D97-AF65-F5344CB8AC3E}">
        <p14:creationId xmlns:p14="http://schemas.microsoft.com/office/powerpoint/2010/main" val="1240457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Conditional Monte Carlo</a:t>
            </a:r>
          </a:p>
        </p:txBody>
      </p:sp>
      <p:sp>
        <p:nvSpPr>
          <p:cNvPr id="19459" name="Rectangle 3"/>
          <p:cNvSpPr>
            <a:spLocks noGrp="1" noChangeArrowheads="1"/>
          </p:cNvSpPr>
          <p:nvPr>
            <p:ph idx="1"/>
          </p:nvPr>
        </p:nvSpPr>
        <p:spPr>
          <a:xfrm>
            <a:off x="457200" y="1295400"/>
            <a:ext cx="8686800" cy="5715000"/>
          </a:xfrm>
        </p:spPr>
        <p:txBody>
          <a:bodyPr/>
          <a:lstStyle/>
          <a:p>
            <a:r>
              <a:rPr lang="en-US" dirty="0">
                <a:latin typeface="Times New Roman" panose="02020603050405020304" pitchFamily="18" charset="0"/>
                <a:cs typeface="Times New Roman" panose="02020603050405020304" pitchFamily="18" charset="0"/>
              </a:rPr>
              <a:t>The conditional Monte Carlo variance reduction method is based on the parity relation given by,</a:t>
            </a:r>
          </a:p>
          <a:p>
            <a:endParaRPr lang="en-US" dirty="0">
              <a:latin typeface="Times New Roman" panose="02020603050405020304" pitchFamily="18" charset="0"/>
              <a:cs typeface="Times New Roman" panose="02020603050405020304" pitchFamily="18" charset="0"/>
            </a:endParaRPr>
          </a:p>
          <a:p>
            <a:pPr marL="0" indent="0">
              <a:buNone/>
            </a:pPr>
            <a:r>
              <a:rPr lang="en-US" altLang="x-none" dirty="0">
                <a:latin typeface="Times New Roman" panose="02020603050405020304" pitchFamily="18" charset="0"/>
                <a:cs typeface="Times New Roman" panose="02020603050405020304" pitchFamily="18" charset="0"/>
              </a:rPr>
              <a:t>                                   c = c</a:t>
            </a:r>
            <a:r>
              <a:rPr lang="en-US" altLang="x-none" baseline="-25000" dirty="0">
                <a:latin typeface="Times New Roman" panose="02020603050405020304" pitchFamily="18" charset="0"/>
                <a:cs typeface="Times New Roman" panose="02020603050405020304" pitchFamily="18" charset="0"/>
              </a:rPr>
              <a:t>up-and-in</a:t>
            </a:r>
            <a:r>
              <a:rPr lang="en-US" altLang="x-none" dirty="0">
                <a:latin typeface="Times New Roman" panose="02020603050405020304" pitchFamily="18" charset="0"/>
                <a:cs typeface="Times New Roman" panose="02020603050405020304" pitchFamily="18" charset="0"/>
              </a:rPr>
              <a:t> + c</a:t>
            </a:r>
            <a:r>
              <a:rPr lang="en-US" altLang="x-none" baseline="-25000" dirty="0">
                <a:latin typeface="Times New Roman" panose="02020603050405020304" pitchFamily="18" charset="0"/>
                <a:cs typeface="Times New Roman" panose="02020603050405020304" pitchFamily="18" charset="0"/>
              </a:rPr>
              <a:t>up-and-out</a:t>
            </a:r>
          </a:p>
          <a:p>
            <a:pPr marL="0" indent="0">
              <a:buNone/>
            </a:pP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The Monte Carlo simulation is stopped as soon as the price of the underlying stock hits the barrier level.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The barrier option behaves as a plain vanilla option once the barrier level is reached.</a:t>
            </a:r>
          </a:p>
          <a:p>
            <a:pPr marL="0" indent="0">
              <a:buNone/>
            </a:pPr>
            <a:endParaRPr lang="en-US" dirty="0">
              <a:latin typeface="Times New Roman" panose="02020603050405020304" pitchFamily="18" charset="0"/>
              <a:cs typeface="Times New Roman" panose="02020603050405020304" pitchFamily="18" charset="0"/>
            </a:endParaRPr>
          </a:p>
          <a:p>
            <a:endParaRPr lang="en-US" dirty="0"/>
          </a:p>
          <a:p>
            <a:pPr marL="0" indent="0">
              <a:buNone/>
            </a:pP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a:p>
            <a:endParaRPr lang="en-US" altLang="x-none" dirty="0">
              <a:latin typeface="Times New Roman" panose="02020603050405020304" pitchFamily="18" charset="0"/>
              <a:cs typeface="Times New Roman" panose="02020603050405020304" pitchFamily="18" charset="0"/>
            </a:endParaRPr>
          </a:p>
        </p:txBody>
      </p:sp>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16</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721429"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4384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extLst>
      <p:ext uri="{BB962C8B-B14F-4D97-AF65-F5344CB8AC3E}">
        <p14:creationId xmlns:p14="http://schemas.microsoft.com/office/powerpoint/2010/main" val="34146257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Importance Sampling</a:t>
            </a:r>
          </a:p>
        </p:txBody>
      </p:sp>
      <mc:AlternateContent xmlns:mc="http://schemas.openxmlformats.org/markup-compatibility/2006" xmlns:a14="http://schemas.microsoft.com/office/drawing/2010/main">
        <mc:Choice Requires="a14">
          <p:sp>
            <p:nvSpPr>
              <p:cNvPr id="19459" name="Rectangle 3"/>
              <p:cNvSpPr>
                <a:spLocks noGrp="1" noChangeArrowheads="1"/>
              </p:cNvSpPr>
              <p:nvPr>
                <p:ph idx="1"/>
              </p:nvPr>
            </p:nvSpPr>
            <p:spPr>
              <a:xfrm>
                <a:off x="457200" y="1295400"/>
                <a:ext cx="8686800" cy="5715000"/>
              </a:xfrm>
            </p:spPr>
            <p:txBody>
              <a:bodyPr/>
              <a:lstStyle/>
              <a:p>
                <a:pPr algn="just"/>
                <a:r>
                  <a:rPr lang="en-US" dirty="0">
                    <a:latin typeface="Times New Roman" panose="02020603050405020304" pitchFamily="18" charset="0"/>
                    <a:cs typeface="Times New Roman" panose="02020603050405020304" pitchFamily="18" charset="0"/>
                  </a:rPr>
                  <a:t>The importance sampling Monte Carlo variance reduction technique is based on the concept of changing the probability distribution of the underlying stock price in order to increase the probability of underlying stock price hitting the barrier level.</a:t>
                </a:r>
              </a:p>
              <a:p>
                <a:pPr algn="just"/>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Let f(x) be the density of X and h(X) be a function of X.  The expected value of h(X) using the density f(x) is, </a:t>
                </a:r>
              </a:p>
              <a:p>
                <a:pPr marL="0" indent="0" algn="just">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m:rPr>
                              <m:sty m:val="p"/>
                            </m:rPr>
                            <a:rPr lang="en-US">
                              <a:latin typeface="Cambria Math" panose="02040503050406030204" pitchFamily="18" charset="0"/>
                            </a:rPr>
                            <m:t>E</m:t>
                          </m:r>
                        </m:e>
                        <m:sub>
                          <m:r>
                            <m:rPr>
                              <m:sty m:val="p"/>
                            </m:rPr>
                            <a:rPr lang="en-US">
                              <a:latin typeface="Cambria Math" panose="02040503050406030204" pitchFamily="18" charset="0"/>
                            </a:rPr>
                            <m:t>f</m:t>
                          </m:r>
                        </m:sub>
                      </m:sSub>
                      <m:d>
                        <m:dPr>
                          <m:ctrlPr>
                            <a:rPr lang="en-US" i="1">
                              <a:latin typeface="Cambria Math" panose="02040503050406030204" pitchFamily="18" charset="0"/>
                            </a:rPr>
                          </m:ctrlPr>
                        </m:dPr>
                        <m:e>
                          <m:r>
                            <m:rPr>
                              <m:sty m:val="p"/>
                            </m:rPr>
                            <a:rPr lang="en-US" b="0" i="0" smtClean="0">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e>
                      </m:d>
                      <m:r>
                        <a:rPr lang="en-US">
                          <a:latin typeface="Cambria Math" panose="02040503050406030204" pitchFamily="18" charset="0"/>
                        </a:rPr>
                        <m:t>= </m:t>
                      </m:r>
                      <m:nary>
                        <m:naryPr>
                          <m:limLoc m:val="undOvr"/>
                          <m:subHide m:val="on"/>
                          <m:supHide m:val="on"/>
                          <m:ctrlPr>
                            <a:rPr lang="en-US" i="1">
                              <a:latin typeface="Cambria Math" panose="02040503050406030204" pitchFamily="18" charset="0"/>
                            </a:rPr>
                          </m:ctrlPr>
                        </m:naryPr>
                        <m:sub/>
                        <m:sup/>
                        <m:e>
                          <m:r>
                            <m:rPr>
                              <m:sty m:val="p"/>
                            </m:rPr>
                            <a:rPr lang="en-US" b="0" i="0" smtClean="0">
                              <a:latin typeface="Cambria Math" panose="02040503050406030204" pitchFamily="18" charset="0"/>
                            </a:rPr>
                            <m:t>h</m:t>
                          </m:r>
                          <m:r>
                            <a:rPr lang="en-US">
                              <a:latin typeface="Cambria Math" panose="02040503050406030204" pitchFamily="18" charset="0"/>
                            </a:rPr>
                            <m:t>(</m:t>
                          </m:r>
                          <m:r>
                            <m:rPr>
                              <m:sty m:val="p"/>
                            </m:rPr>
                            <a:rPr lang="en-US">
                              <a:latin typeface="Cambria Math" panose="02040503050406030204" pitchFamily="18" charset="0"/>
                            </a:rPr>
                            <m:t>x</m:t>
                          </m:r>
                          <m:r>
                            <a:rPr lang="en-US">
                              <a:latin typeface="Cambria Math" panose="02040503050406030204" pitchFamily="18" charset="0"/>
                            </a:rPr>
                            <m:t>)</m:t>
                          </m:r>
                          <m:r>
                            <m:rPr>
                              <m:sty m:val="p"/>
                            </m:rPr>
                            <a:rPr lang="en-US">
                              <a:latin typeface="Cambria Math" panose="02040503050406030204" pitchFamily="18" charset="0"/>
                            </a:rPr>
                            <m:t>f</m:t>
                          </m:r>
                          <m:r>
                            <a:rPr lang="en-US">
                              <a:latin typeface="Cambria Math" panose="02040503050406030204" pitchFamily="18" charset="0"/>
                            </a:rPr>
                            <m:t>(</m:t>
                          </m:r>
                          <m:r>
                            <m:rPr>
                              <m:sty m:val="p"/>
                            </m:rPr>
                            <a:rPr lang="en-US">
                              <a:latin typeface="Cambria Math" panose="02040503050406030204" pitchFamily="18" charset="0"/>
                            </a:rPr>
                            <m:t>x</m:t>
                          </m:r>
                          <m:r>
                            <a:rPr lang="en-US">
                              <a:latin typeface="Cambria Math" panose="02040503050406030204" pitchFamily="18" charset="0"/>
                            </a:rPr>
                            <m:t>)</m:t>
                          </m:r>
                        </m:e>
                      </m:nary>
                      <m:r>
                        <m:rPr>
                          <m:sty m:val="p"/>
                        </m:rPr>
                        <a:rPr lang="en-US">
                          <a:latin typeface="Cambria Math" panose="02040503050406030204" pitchFamily="18" charset="0"/>
                        </a:rPr>
                        <m:t>dx</m:t>
                      </m:r>
                    </m:oMath>
                  </m:oMathPara>
                </a14:m>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In order to change the distribution of random variable X, we need a new density function, denoted by g(x) such that the density, f(x) = 0 whenever g(x) = 0 </a:t>
                </a:r>
              </a:p>
            </p:txBody>
          </p:sp>
        </mc:Choice>
        <mc:Fallback xmlns="">
          <p:sp>
            <p:nvSpPr>
              <p:cNvPr id="19459" name="Rectangle 3"/>
              <p:cNvSpPr>
                <a:spLocks noGrp="1" noRot="1" noChangeAspect="1" noMove="1" noResize="1" noEditPoints="1" noAdjustHandles="1" noChangeArrowheads="1" noChangeShapeType="1" noTextEdit="1"/>
              </p:cNvSpPr>
              <p:nvPr>
                <p:ph idx="1"/>
              </p:nvPr>
            </p:nvSpPr>
            <p:spPr>
              <a:xfrm>
                <a:off x="457200" y="1295400"/>
                <a:ext cx="8686800" cy="5715000"/>
              </a:xfrm>
              <a:blipFill>
                <a:blip r:embed="rId3"/>
                <a:stretch>
                  <a:fillRect l="-1023" t="-887" r="-1023" b="-1996"/>
                </a:stretch>
              </a:blipFill>
            </p:spPr>
            <p:txBody>
              <a:bodyPr/>
              <a:lstStyle/>
              <a:p>
                <a:r>
                  <a:rPr lang="en-US">
                    <a:noFill/>
                  </a:rPr>
                  <a:t> </a:t>
                </a:r>
              </a:p>
            </p:txBody>
          </p:sp>
        </mc:Fallback>
      </mc:AlternateContent>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17</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721429"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3622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extLst>
      <p:ext uri="{BB962C8B-B14F-4D97-AF65-F5344CB8AC3E}">
        <p14:creationId xmlns:p14="http://schemas.microsoft.com/office/powerpoint/2010/main" val="14294216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Importance Sampling</a:t>
            </a:r>
          </a:p>
        </p:txBody>
      </p:sp>
      <mc:AlternateContent xmlns:mc="http://schemas.openxmlformats.org/markup-compatibility/2006" xmlns:a14="http://schemas.microsoft.com/office/drawing/2010/main">
        <mc:Choice Requires="a14">
          <p:sp>
            <p:nvSpPr>
              <p:cNvPr id="19459" name="Rectangle 3"/>
              <p:cNvSpPr>
                <a:spLocks noGrp="1" noChangeArrowheads="1"/>
              </p:cNvSpPr>
              <p:nvPr>
                <p:ph idx="1"/>
              </p:nvPr>
            </p:nvSpPr>
            <p:spPr>
              <a:xfrm>
                <a:off x="457200" y="1295400"/>
                <a:ext cx="8686800" cy="5715000"/>
              </a:xfrm>
            </p:spPr>
            <p:txBody>
              <a:bodyPr/>
              <a:lstStyle/>
              <a:p>
                <a:pPr marL="0" indent="0">
                  <a:buNone/>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m:rPr>
                              <m:sty m:val="p"/>
                            </m:rPr>
                            <a:rPr lang="en-US">
                              <a:latin typeface="Cambria Math" panose="02040503050406030204" pitchFamily="18" charset="0"/>
                            </a:rPr>
                            <m:t>E</m:t>
                          </m:r>
                        </m:e>
                        <m:sub>
                          <m:r>
                            <m:rPr>
                              <m:sty m:val="p"/>
                            </m:rPr>
                            <a:rPr lang="en-US">
                              <a:latin typeface="Cambria Math" panose="02040503050406030204" pitchFamily="18" charset="0"/>
                            </a:rPr>
                            <m:t>f</m:t>
                          </m:r>
                        </m:sub>
                      </m:sSub>
                      <m:d>
                        <m:dPr>
                          <m:ctrlPr>
                            <a:rPr lang="en-US" i="1">
                              <a:latin typeface="Cambria Math" panose="02040503050406030204" pitchFamily="18" charset="0"/>
                            </a:rPr>
                          </m:ctrlPr>
                        </m:dPr>
                        <m:e>
                          <m:r>
                            <m:rPr>
                              <m:sty m:val="p"/>
                            </m:rPr>
                            <a:rPr lang="en-US">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e>
                      </m:d>
                      <m:r>
                        <a:rPr lang="en-US">
                          <a:latin typeface="Cambria Math" panose="02040503050406030204" pitchFamily="18" charset="0"/>
                        </a:rPr>
                        <m:t>= </m:t>
                      </m:r>
                      <m:nary>
                        <m:naryPr>
                          <m:limLoc m:val="undOvr"/>
                          <m:subHide m:val="on"/>
                          <m:supHide m:val="on"/>
                          <m:ctrlPr>
                            <a:rPr lang="en-US" i="1">
                              <a:latin typeface="Cambria Math" panose="02040503050406030204" pitchFamily="18" charset="0"/>
                            </a:rPr>
                          </m:ctrlPr>
                        </m:naryPr>
                        <m:sub/>
                        <m:sup/>
                        <m:e>
                          <m:r>
                            <m:rPr>
                              <m:sty m:val="p"/>
                            </m:rPr>
                            <a:rPr lang="en-US">
                              <a:latin typeface="Cambria Math" panose="02040503050406030204" pitchFamily="18" charset="0"/>
                            </a:rPr>
                            <m:t>h</m:t>
                          </m:r>
                          <m:r>
                            <a:rPr lang="en-US">
                              <a:latin typeface="Cambria Math" panose="02040503050406030204" pitchFamily="18" charset="0"/>
                            </a:rPr>
                            <m:t>(</m:t>
                          </m:r>
                          <m:r>
                            <m:rPr>
                              <m:sty m:val="p"/>
                            </m:rPr>
                            <a:rPr lang="en-US">
                              <a:latin typeface="Cambria Math" panose="02040503050406030204" pitchFamily="18" charset="0"/>
                            </a:rPr>
                            <m:t>x</m:t>
                          </m:r>
                          <m:r>
                            <a:rPr lang="en-US">
                              <a:latin typeface="Cambria Math" panose="02040503050406030204" pitchFamily="18" charset="0"/>
                            </a:rPr>
                            <m:t>)</m:t>
                          </m:r>
                          <m:r>
                            <m:rPr>
                              <m:sty m:val="p"/>
                            </m:rPr>
                            <a:rPr lang="en-US">
                              <a:latin typeface="Cambria Math" panose="02040503050406030204" pitchFamily="18" charset="0"/>
                            </a:rPr>
                            <m:t>f</m:t>
                          </m:r>
                          <m:r>
                            <a:rPr lang="en-US">
                              <a:latin typeface="Cambria Math" panose="02040503050406030204" pitchFamily="18" charset="0"/>
                            </a:rPr>
                            <m:t>(</m:t>
                          </m:r>
                          <m:r>
                            <m:rPr>
                              <m:sty m:val="p"/>
                            </m:rPr>
                            <a:rPr lang="en-US">
                              <a:latin typeface="Cambria Math" panose="02040503050406030204" pitchFamily="18" charset="0"/>
                            </a:rPr>
                            <m:t>x</m:t>
                          </m:r>
                          <m:r>
                            <a:rPr lang="en-US">
                              <a:latin typeface="Cambria Math" panose="02040503050406030204" pitchFamily="18" charset="0"/>
                            </a:rPr>
                            <m:t>)</m:t>
                          </m:r>
                        </m:e>
                      </m:nary>
                      <m:r>
                        <m:rPr>
                          <m:sty m:val="p"/>
                        </m:rPr>
                        <a:rPr lang="en-US">
                          <a:latin typeface="Cambria Math" panose="02040503050406030204" pitchFamily="18" charset="0"/>
                        </a:rPr>
                        <m:t>dx</m:t>
                      </m:r>
                      <m:r>
                        <a:rPr lang="en-US">
                          <a:latin typeface="Cambria Math" panose="02040503050406030204" pitchFamily="18" charset="0"/>
                        </a:rPr>
                        <m:t>= </m:t>
                      </m:r>
                      <m:nary>
                        <m:naryPr>
                          <m:limLoc m:val="undOvr"/>
                          <m:subHide m:val="on"/>
                          <m:supHide m:val="on"/>
                          <m:ctrlPr>
                            <a:rPr lang="en-US" i="1">
                              <a:latin typeface="Cambria Math" panose="02040503050406030204" pitchFamily="18" charset="0"/>
                            </a:rPr>
                          </m:ctrlPr>
                        </m:naryPr>
                        <m:sub/>
                        <m:sup/>
                        <m:e>
                          <m:r>
                            <m:rPr>
                              <m:sty m:val="p"/>
                            </m:rPr>
                            <a:rPr lang="en-US">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d>
                            <m:dPr>
                              <m:ctrlPr>
                                <a:rPr lang="en-US" i="1">
                                  <a:latin typeface="Cambria Math" panose="02040503050406030204" pitchFamily="18" charset="0"/>
                                </a:rPr>
                              </m:ctrlPr>
                            </m:dPr>
                            <m:e>
                              <m:f>
                                <m:fPr>
                                  <m:ctrlPr>
                                    <a:rPr lang="en-US" i="1">
                                      <a:latin typeface="Cambria Math" panose="02040503050406030204" pitchFamily="18" charset="0"/>
                                    </a:rPr>
                                  </m:ctrlPr>
                                </m:fPr>
                                <m:num>
                                  <m:r>
                                    <m:rPr>
                                      <m:sty m:val="p"/>
                                    </m:rPr>
                                    <a:rPr lang="en-US">
                                      <a:latin typeface="Cambria Math" panose="02040503050406030204" pitchFamily="18" charset="0"/>
                                    </a:rPr>
                                    <m:t>f</m:t>
                                  </m:r>
                                  <m:d>
                                    <m:dPr>
                                      <m:ctrlPr>
                                        <a:rPr lang="en-US" i="1">
                                          <a:latin typeface="Cambria Math" panose="02040503050406030204" pitchFamily="18" charset="0"/>
                                        </a:rPr>
                                      </m:ctrlPr>
                                    </m:dPr>
                                    <m:e>
                                      <m:r>
                                        <m:rPr>
                                          <m:sty m:val="p"/>
                                        </m:rPr>
                                        <a:rPr lang="en-US">
                                          <a:latin typeface="Cambria Math" panose="02040503050406030204" pitchFamily="18" charset="0"/>
                                        </a:rPr>
                                        <m:t>x</m:t>
                                      </m:r>
                                    </m:e>
                                  </m:d>
                                </m:num>
                                <m:den>
                                  <m:r>
                                    <m:rPr>
                                      <m:sty m:val="p"/>
                                    </m:rPr>
                                    <a:rPr lang="en-US">
                                      <a:latin typeface="Cambria Math" panose="02040503050406030204" pitchFamily="18" charset="0"/>
                                    </a:rPr>
                                    <m:t>g</m:t>
                                  </m:r>
                                  <m:d>
                                    <m:dPr>
                                      <m:ctrlPr>
                                        <a:rPr lang="en-US" i="1">
                                          <a:latin typeface="Cambria Math" panose="02040503050406030204" pitchFamily="18" charset="0"/>
                                        </a:rPr>
                                      </m:ctrlPr>
                                    </m:dPr>
                                    <m:e>
                                      <m:r>
                                        <m:rPr>
                                          <m:sty m:val="p"/>
                                        </m:rPr>
                                        <a:rPr lang="en-US">
                                          <a:latin typeface="Cambria Math" panose="02040503050406030204" pitchFamily="18" charset="0"/>
                                        </a:rPr>
                                        <m:t>x</m:t>
                                      </m:r>
                                    </m:e>
                                  </m:d>
                                </m:den>
                              </m:f>
                            </m:e>
                          </m:d>
                          <m:r>
                            <m:rPr>
                              <m:sty m:val="p"/>
                            </m:rPr>
                            <a:rPr lang="en-US">
                              <a:latin typeface="Cambria Math" panose="02040503050406030204" pitchFamily="18" charset="0"/>
                            </a:rPr>
                            <m:t>g</m:t>
                          </m:r>
                          <m:r>
                            <a:rPr lang="en-US">
                              <a:latin typeface="Cambria Math" panose="02040503050406030204" pitchFamily="18" charset="0"/>
                            </a:rPr>
                            <m:t>(</m:t>
                          </m:r>
                          <m:r>
                            <m:rPr>
                              <m:sty m:val="p"/>
                            </m:rPr>
                            <a:rPr lang="en-US">
                              <a:latin typeface="Cambria Math" panose="02040503050406030204" pitchFamily="18" charset="0"/>
                            </a:rPr>
                            <m:t>x</m:t>
                          </m:r>
                          <m:r>
                            <a:rPr lang="en-US">
                              <a:latin typeface="Cambria Math" panose="02040503050406030204" pitchFamily="18" charset="0"/>
                            </a:rPr>
                            <m:t>)  </m:t>
                          </m:r>
                        </m:e>
                      </m:nary>
                      <m:r>
                        <m:rPr>
                          <m:sty m:val="p"/>
                        </m:rPr>
                        <a:rPr lang="en-US">
                          <a:latin typeface="Cambria Math" panose="02040503050406030204" pitchFamily="18" charset="0"/>
                        </a:rPr>
                        <m:t>dx</m:t>
                      </m:r>
                      <m:r>
                        <a:rPr lang="en-US">
                          <a:latin typeface="Cambria Math" panose="02040503050406030204" pitchFamily="18" charset="0"/>
                        </a:rPr>
                        <m:t> =  </m:t>
                      </m:r>
                      <m:sSub>
                        <m:sSubPr>
                          <m:ctrlPr>
                            <a:rPr lang="en-US" i="1">
                              <a:latin typeface="Cambria Math" panose="02040503050406030204" pitchFamily="18" charset="0"/>
                            </a:rPr>
                          </m:ctrlPr>
                        </m:sSubPr>
                        <m:e>
                          <m:r>
                            <m:rPr>
                              <m:sty m:val="p"/>
                            </m:rPr>
                            <a:rPr lang="en-US">
                              <a:latin typeface="Cambria Math" panose="02040503050406030204" pitchFamily="18" charset="0"/>
                            </a:rPr>
                            <m:t>E</m:t>
                          </m:r>
                        </m:e>
                        <m:sub>
                          <m:r>
                            <m:rPr>
                              <m:sty m:val="p"/>
                            </m:rPr>
                            <a:rPr lang="en-US">
                              <a:latin typeface="Cambria Math" panose="02040503050406030204" pitchFamily="18" charset="0"/>
                            </a:rPr>
                            <m:t>g</m:t>
                          </m:r>
                        </m:sub>
                      </m:sSub>
                      <m:d>
                        <m:dPr>
                          <m:ctrlPr>
                            <a:rPr lang="en-US" i="1">
                              <a:latin typeface="Cambria Math" panose="02040503050406030204" pitchFamily="18" charset="0"/>
                            </a:rPr>
                          </m:ctrlPr>
                        </m:dPr>
                        <m:e>
                          <m:r>
                            <m:rPr>
                              <m:sty m:val="p"/>
                            </m:rPr>
                            <a:rPr lang="en-US">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r>
                            <a:rPr lang="en-US" i="1">
                              <a:latin typeface="Cambria Math" panose="02040503050406030204" pitchFamily="18" charset="0"/>
                            </a:rPr>
                            <m:t>∗</m:t>
                          </m:r>
                          <m:f>
                            <m:fPr>
                              <m:ctrlPr>
                                <a:rPr lang="en-US" i="1">
                                  <a:latin typeface="Cambria Math" panose="02040503050406030204" pitchFamily="18" charset="0"/>
                                </a:rPr>
                              </m:ctrlPr>
                            </m:fPr>
                            <m:num>
                              <m:r>
                                <m:rPr>
                                  <m:sty m:val="p"/>
                                </m:rPr>
                                <a:rPr lang="en-US">
                                  <a:latin typeface="Cambria Math" panose="02040503050406030204" pitchFamily="18" charset="0"/>
                                </a:rPr>
                                <m:t>f</m:t>
                              </m:r>
                              <m:d>
                                <m:dPr>
                                  <m:ctrlPr>
                                    <a:rPr lang="en-US" i="1">
                                      <a:latin typeface="Cambria Math" panose="02040503050406030204" pitchFamily="18" charset="0"/>
                                    </a:rPr>
                                  </m:ctrlPr>
                                </m:dPr>
                                <m:e>
                                  <m:r>
                                    <m:rPr>
                                      <m:sty m:val="p"/>
                                    </m:rPr>
                                    <a:rPr lang="en-US">
                                      <a:latin typeface="Cambria Math" panose="02040503050406030204" pitchFamily="18" charset="0"/>
                                    </a:rPr>
                                    <m:t>X</m:t>
                                  </m:r>
                                </m:e>
                              </m:d>
                            </m:num>
                            <m:den>
                              <m:r>
                                <m:rPr>
                                  <m:sty m:val="p"/>
                                </m:rPr>
                                <a:rPr lang="en-US">
                                  <a:latin typeface="Cambria Math" panose="02040503050406030204" pitchFamily="18" charset="0"/>
                                </a:rPr>
                                <m:t>g</m:t>
                              </m:r>
                              <m:d>
                                <m:dPr>
                                  <m:ctrlPr>
                                    <a:rPr lang="en-US" i="1">
                                      <a:latin typeface="Cambria Math" panose="02040503050406030204" pitchFamily="18" charset="0"/>
                                    </a:rPr>
                                  </m:ctrlPr>
                                </m:dPr>
                                <m:e>
                                  <m:r>
                                    <m:rPr>
                                      <m:sty m:val="p"/>
                                    </m:rPr>
                                    <a:rPr lang="en-US">
                                      <a:latin typeface="Cambria Math" panose="02040503050406030204" pitchFamily="18" charset="0"/>
                                    </a:rPr>
                                    <m:t>X</m:t>
                                  </m:r>
                                </m:e>
                              </m:d>
                            </m:den>
                          </m:f>
                        </m:e>
                      </m:d>
                      <m:r>
                        <a:rPr lang="en-US" i="1">
                          <a:latin typeface="Cambria Math" panose="02040503050406030204" pitchFamily="18" charset="0"/>
                        </a:rPr>
                        <m:t> </m:t>
                      </m:r>
                    </m:oMath>
                  </m:oMathPara>
                </a14:m>
                <a:endParaRPr lang="en-US" dirty="0">
                  <a:latin typeface="Times New Roman" panose="02020603050405020304" pitchFamily="18" charset="0"/>
                  <a:cs typeface="Times New Roman" panose="02020603050405020304" pitchFamily="18" charset="0"/>
                </a:endParaRPr>
              </a:p>
              <a:p>
                <a:r>
                  <a:rPr lang="en-US" dirty="0"/>
                  <a:t>The variance of h(X) is given by,</a:t>
                </a: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m:rPr>
                              <m:sty m:val="p"/>
                            </m:rPr>
                            <a:rPr lang="en-US">
                              <a:latin typeface="Cambria Math" panose="02040503050406030204" pitchFamily="18" charset="0"/>
                            </a:rPr>
                            <m:t>Var</m:t>
                          </m:r>
                        </m:e>
                        <m:sub>
                          <m:r>
                            <m:rPr>
                              <m:sty m:val="p"/>
                            </m:rPr>
                            <a:rPr lang="en-US">
                              <a:latin typeface="Cambria Math" panose="02040503050406030204" pitchFamily="18" charset="0"/>
                            </a:rPr>
                            <m:t>f</m:t>
                          </m:r>
                        </m:sub>
                      </m:sSub>
                      <m:d>
                        <m:dPr>
                          <m:ctrlPr>
                            <a:rPr lang="en-US" i="1">
                              <a:latin typeface="Cambria Math" panose="02040503050406030204" pitchFamily="18" charset="0"/>
                            </a:rPr>
                          </m:ctrlPr>
                        </m:dPr>
                        <m:e>
                          <m:r>
                            <m:rPr>
                              <m:sty m:val="p"/>
                            </m:rPr>
                            <a:rPr lang="en-US" b="0" i="0" smtClean="0">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e>
                      </m:d>
                      <m:r>
                        <a:rPr lang="en-US">
                          <a:latin typeface="Cambria Math" panose="02040503050406030204" pitchFamily="18" charset="0"/>
                        </a:rPr>
                        <m:t>= </m:t>
                      </m:r>
                      <m:nary>
                        <m:naryPr>
                          <m:limLoc m:val="undOvr"/>
                          <m:subHide m:val="on"/>
                          <m:supHide m:val="on"/>
                          <m:ctrlPr>
                            <a:rPr lang="en-US" i="1">
                              <a:latin typeface="Cambria Math" panose="02040503050406030204" pitchFamily="18" charset="0"/>
                            </a:rPr>
                          </m:ctrlPr>
                        </m:naryPr>
                        <m:sub/>
                        <m:sup/>
                        <m:e>
                          <m:sSup>
                            <m:sSupPr>
                              <m:ctrlPr>
                                <a:rPr lang="en-US" i="1">
                                  <a:latin typeface="Cambria Math" panose="02040503050406030204" pitchFamily="18" charset="0"/>
                                </a:rPr>
                              </m:ctrlPr>
                            </m:sSupPr>
                            <m:e>
                              <m:r>
                                <m:rPr>
                                  <m:sty m:val="p"/>
                                </m:rPr>
                                <a:rPr lang="en-US">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e>
                            <m:sup>
                              <m:r>
                                <a:rPr lang="en-US">
                                  <a:latin typeface="Cambria Math" panose="02040503050406030204" pitchFamily="18" charset="0"/>
                                </a:rPr>
                                <m:t>2</m:t>
                              </m:r>
                            </m:sup>
                          </m:sSup>
                          <m:r>
                            <m:rPr>
                              <m:sty m:val="p"/>
                            </m:rPr>
                            <a:rPr lang="en-US">
                              <a:latin typeface="Cambria Math" panose="02040503050406030204" pitchFamily="18" charset="0"/>
                            </a:rPr>
                            <m:t>f</m:t>
                          </m:r>
                          <m:d>
                            <m:dPr>
                              <m:ctrlPr>
                                <a:rPr lang="en-US" i="1">
                                  <a:latin typeface="Cambria Math" panose="02040503050406030204" pitchFamily="18" charset="0"/>
                                </a:rPr>
                              </m:ctrlPr>
                            </m:dPr>
                            <m:e>
                              <m:r>
                                <m:rPr>
                                  <m:sty m:val="p"/>
                                </m:rPr>
                                <a:rPr lang="en-US">
                                  <a:latin typeface="Cambria Math" panose="02040503050406030204" pitchFamily="18" charset="0"/>
                                </a:rPr>
                                <m:t>x</m:t>
                              </m:r>
                            </m:e>
                          </m:d>
                          <m:r>
                            <m:rPr>
                              <m:sty m:val="p"/>
                            </m:rPr>
                            <a:rPr lang="en-US">
                              <a:latin typeface="Cambria Math" panose="02040503050406030204" pitchFamily="18" charset="0"/>
                            </a:rPr>
                            <m:t>dx</m:t>
                          </m:r>
                        </m:e>
                      </m:nary>
                      <m:r>
                        <a:rPr lang="en-US" i="1">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m:rPr>
                                  <m:sty m:val="p"/>
                                </m:rPr>
                                <a:rPr lang="en-US">
                                  <a:latin typeface="Cambria Math" panose="02040503050406030204" pitchFamily="18" charset="0"/>
                                </a:rPr>
                                <m:t>E</m:t>
                              </m:r>
                            </m:e>
                            <m:sub>
                              <m:r>
                                <m:rPr>
                                  <m:sty m:val="p"/>
                                </m:rPr>
                                <a:rPr lang="en-US">
                                  <a:latin typeface="Cambria Math" panose="02040503050406030204" pitchFamily="18" charset="0"/>
                                </a:rPr>
                                <m:t>f</m:t>
                              </m:r>
                            </m:sub>
                          </m:sSub>
                          <m:d>
                            <m:dPr>
                              <m:ctrlPr>
                                <a:rPr lang="en-US" i="1">
                                  <a:latin typeface="Cambria Math" panose="02040503050406030204" pitchFamily="18" charset="0"/>
                                </a:rPr>
                              </m:ctrlPr>
                            </m:dPr>
                            <m:e>
                              <m:r>
                                <m:rPr>
                                  <m:sty m:val="p"/>
                                </m:rPr>
                                <a:rPr lang="en-US">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e>
                          </m:d>
                          <m:r>
                            <a:rPr lang="en-US">
                              <a:latin typeface="Cambria Math" panose="02040503050406030204" pitchFamily="18" charset="0"/>
                            </a:rPr>
                            <m:t> </m:t>
                          </m:r>
                        </m:e>
                        <m:sup>
                          <m:r>
                            <a:rPr lang="en-US">
                              <a:latin typeface="Cambria Math" panose="02040503050406030204" pitchFamily="18" charset="0"/>
                            </a:rPr>
                            <m:t>2</m:t>
                          </m:r>
                        </m:sup>
                      </m:sSup>
                    </m:oMath>
                  </m:oMathPara>
                </a14:m>
                <a:endParaRPr lang="en-US" dirty="0"/>
              </a:p>
              <a:p>
                <a:pPr marL="0" indent="0">
                  <a:buNone/>
                </a:pPr>
                <a:r>
                  <a:rPr lang="en-US" dirty="0"/>
                  <a:t>Whereas the variance of </a:t>
                </a:r>
                <a14:m>
                  <m:oMath xmlns:m="http://schemas.openxmlformats.org/officeDocument/2006/math">
                    <m:acc>
                      <m:accPr>
                        <m:chr m:val="̃"/>
                        <m:ctrlPr>
                          <a:rPr lang="en-US" i="1">
                            <a:latin typeface="Cambria Math" panose="02040503050406030204" pitchFamily="18" charset="0"/>
                          </a:rPr>
                        </m:ctrlPr>
                      </m:accPr>
                      <m:e>
                        <m:r>
                          <m:rPr>
                            <m:sty m:val="p"/>
                          </m:rPr>
                          <a:rPr lang="en-US">
                            <a:latin typeface="Cambria Math" panose="02040503050406030204" pitchFamily="18" charset="0"/>
                          </a:rPr>
                          <m:t>h</m:t>
                        </m:r>
                      </m:e>
                    </m:acc>
                    <m:d>
                      <m:dPr>
                        <m:ctrlPr>
                          <a:rPr lang="en-US" i="1">
                            <a:latin typeface="Cambria Math" panose="02040503050406030204" pitchFamily="18" charset="0"/>
                          </a:rPr>
                        </m:ctrlPr>
                      </m:dPr>
                      <m:e>
                        <m:r>
                          <m:rPr>
                            <m:sty m:val="p"/>
                          </m:rPr>
                          <a:rPr lang="en-US">
                            <a:latin typeface="Cambria Math" panose="02040503050406030204" pitchFamily="18" charset="0"/>
                          </a:rPr>
                          <m:t>X</m:t>
                        </m:r>
                      </m:e>
                    </m:d>
                  </m:oMath>
                </a14:m>
                <a:r>
                  <a:rPr lang="en-US" dirty="0"/>
                  <a:t> is given by,</a:t>
                </a: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m:rPr>
                              <m:sty m:val="p"/>
                            </m:rPr>
                            <a:rPr lang="en-US">
                              <a:latin typeface="Cambria Math" panose="02040503050406030204" pitchFamily="18" charset="0"/>
                            </a:rPr>
                            <m:t>Var</m:t>
                          </m:r>
                        </m:e>
                        <m:sub>
                          <m:r>
                            <m:rPr>
                              <m:sty m:val="p"/>
                            </m:rPr>
                            <a:rPr lang="en-US">
                              <a:latin typeface="Cambria Math" panose="02040503050406030204" pitchFamily="18" charset="0"/>
                            </a:rPr>
                            <m:t>g</m:t>
                          </m:r>
                        </m:sub>
                      </m:sSub>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m:rPr>
                                  <m:sty m:val="p"/>
                                </m:rPr>
                                <a:rPr lang="en-US">
                                  <a:latin typeface="Cambria Math" panose="02040503050406030204" pitchFamily="18" charset="0"/>
                                </a:rPr>
                                <m:t>h</m:t>
                              </m:r>
                            </m:e>
                          </m:acc>
                          <m:d>
                            <m:dPr>
                              <m:ctrlPr>
                                <a:rPr lang="en-US" i="1">
                                  <a:latin typeface="Cambria Math" panose="02040503050406030204" pitchFamily="18" charset="0"/>
                                </a:rPr>
                              </m:ctrlPr>
                            </m:dPr>
                            <m:e>
                              <m:r>
                                <m:rPr>
                                  <m:sty m:val="p"/>
                                </m:rPr>
                                <a:rPr lang="en-US">
                                  <a:latin typeface="Cambria Math" panose="02040503050406030204" pitchFamily="18" charset="0"/>
                                </a:rPr>
                                <m:t>X</m:t>
                              </m:r>
                            </m:e>
                          </m:d>
                        </m:e>
                      </m:d>
                      <m:r>
                        <a:rPr lang="en-US">
                          <a:latin typeface="Cambria Math" panose="02040503050406030204" pitchFamily="18" charset="0"/>
                        </a:rPr>
                        <m:t>= </m:t>
                      </m:r>
                      <m:nary>
                        <m:naryPr>
                          <m:limLoc m:val="undOvr"/>
                          <m:subHide m:val="on"/>
                          <m:supHide m:val="on"/>
                          <m:ctrlPr>
                            <a:rPr lang="en-US" i="1">
                              <a:latin typeface="Cambria Math" panose="02040503050406030204" pitchFamily="18" charset="0"/>
                            </a:rPr>
                          </m:ctrlPr>
                        </m:naryPr>
                        <m:sub/>
                        <m:sup/>
                        <m:e>
                          <m:sSup>
                            <m:sSupPr>
                              <m:ctrlPr>
                                <a:rPr lang="en-US" i="1">
                                  <a:latin typeface="Cambria Math" panose="02040503050406030204" pitchFamily="18" charset="0"/>
                                </a:rPr>
                              </m:ctrlPr>
                            </m:sSupPr>
                            <m:e>
                              <m:acc>
                                <m:accPr>
                                  <m:chr m:val="̃"/>
                                  <m:ctrlPr>
                                    <a:rPr lang="en-US" i="1">
                                      <a:latin typeface="Cambria Math" panose="02040503050406030204" pitchFamily="18" charset="0"/>
                                    </a:rPr>
                                  </m:ctrlPr>
                                </m:accPr>
                                <m:e>
                                  <m:r>
                                    <m:rPr>
                                      <m:sty m:val="p"/>
                                    </m:rPr>
                                    <a:rPr lang="en-US">
                                      <a:latin typeface="Cambria Math" panose="02040503050406030204" pitchFamily="18" charset="0"/>
                                    </a:rPr>
                                    <m:t>h</m:t>
                                  </m:r>
                                </m:e>
                              </m:acc>
                              <m:d>
                                <m:dPr>
                                  <m:ctrlPr>
                                    <a:rPr lang="en-US" i="1">
                                      <a:latin typeface="Cambria Math" panose="02040503050406030204" pitchFamily="18" charset="0"/>
                                    </a:rPr>
                                  </m:ctrlPr>
                                </m:dPr>
                                <m:e>
                                  <m:r>
                                    <m:rPr>
                                      <m:sty m:val="p"/>
                                    </m:rPr>
                                    <a:rPr lang="en-US">
                                      <a:latin typeface="Cambria Math" panose="02040503050406030204" pitchFamily="18" charset="0"/>
                                    </a:rPr>
                                    <m:t>x</m:t>
                                  </m:r>
                                </m:e>
                              </m:d>
                            </m:e>
                            <m:sup>
                              <m:r>
                                <a:rPr lang="en-US">
                                  <a:latin typeface="Cambria Math" panose="02040503050406030204" pitchFamily="18" charset="0"/>
                                </a:rPr>
                                <m:t>2</m:t>
                              </m:r>
                            </m:sup>
                          </m:sSup>
                          <m:r>
                            <m:rPr>
                              <m:sty m:val="p"/>
                            </m:rPr>
                            <a:rPr lang="en-US">
                              <a:latin typeface="Cambria Math" panose="02040503050406030204" pitchFamily="18" charset="0"/>
                            </a:rPr>
                            <m:t>g</m:t>
                          </m:r>
                          <m:d>
                            <m:dPr>
                              <m:ctrlPr>
                                <a:rPr lang="en-US" i="1">
                                  <a:latin typeface="Cambria Math" panose="02040503050406030204" pitchFamily="18" charset="0"/>
                                </a:rPr>
                              </m:ctrlPr>
                            </m:dPr>
                            <m:e>
                              <m:r>
                                <m:rPr>
                                  <m:sty m:val="p"/>
                                </m:rPr>
                                <a:rPr lang="en-US">
                                  <a:latin typeface="Cambria Math" panose="02040503050406030204" pitchFamily="18" charset="0"/>
                                </a:rPr>
                                <m:t>x</m:t>
                              </m:r>
                            </m:e>
                          </m:d>
                          <m:r>
                            <m:rPr>
                              <m:sty m:val="p"/>
                            </m:rPr>
                            <a:rPr lang="en-US">
                              <a:latin typeface="Cambria Math" panose="02040503050406030204" pitchFamily="18" charset="0"/>
                            </a:rPr>
                            <m:t>dx</m:t>
                          </m:r>
                        </m:e>
                      </m:nary>
                      <m:r>
                        <a:rPr lang="en-US" i="1">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m:rPr>
                                  <m:sty m:val="p"/>
                                </m:rPr>
                                <a:rPr lang="en-US">
                                  <a:latin typeface="Cambria Math" panose="02040503050406030204" pitchFamily="18" charset="0"/>
                                </a:rPr>
                                <m:t>E</m:t>
                              </m:r>
                            </m:e>
                            <m:sub>
                              <m:r>
                                <m:rPr>
                                  <m:sty m:val="p"/>
                                </m:rPr>
                                <a:rPr lang="en-US">
                                  <a:latin typeface="Cambria Math" panose="02040503050406030204" pitchFamily="18" charset="0"/>
                                </a:rPr>
                                <m:t>g</m:t>
                              </m:r>
                            </m:sub>
                          </m:sSub>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m:rPr>
                                      <m:sty m:val="p"/>
                                    </m:rPr>
                                    <a:rPr lang="en-US">
                                      <a:latin typeface="Cambria Math" panose="02040503050406030204" pitchFamily="18" charset="0"/>
                                    </a:rPr>
                                    <m:t>h</m:t>
                                  </m:r>
                                </m:e>
                              </m:acc>
                              <m:d>
                                <m:dPr>
                                  <m:ctrlPr>
                                    <a:rPr lang="en-US" i="1">
                                      <a:latin typeface="Cambria Math" panose="02040503050406030204" pitchFamily="18" charset="0"/>
                                    </a:rPr>
                                  </m:ctrlPr>
                                </m:dPr>
                                <m:e>
                                  <m:r>
                                    <m:rPr>
                                      <m:sty m:val="p"/>
                                    </m:rPr>
                                    <a:rPr lang="en-US">
                                      <a:latin typeface="Cambria Math" panose="02040503050406030204" pitchFamily="18" charset="0"/>
                                    </a:rPr>
                                    <m:t>X</m:t>
                                  </m:r>
                                </m:e>
                              </m:d>
                            </m:e>
                          </m:d>
                          <m:r>
                            <a:rPr lang="en-US">
                              <a:latin typeface="Cambria Math" panose="02040503050406030204" pitchFamily="18" charset="0"/>
                            </a:rPr>
                            <m:t> </m:t>
                          </m:r>
                        </m:e>
                        <m:sup>
                          <m:r>
                            <a:rPr lang="en-US">
                              <a:latin typeface="Cambria Math" panose="02040503050406030204" pitchFamily="18" charset="0"/>
                            </a:rPr>
                            <m:t>2</m:t>
                          </m:r>
                        </m:sup>
                      </m:sSup>
                      <m:r>
                        <a:rPr lang="en-US">
                          <a:latin typeface="Cambria Math" panose="02040503050406030204" pitchFamily="18" charset="0"/>
                        </a:rPr>
                        <m:t>=</m:t>
                      </m:r>
                      <m:nary>
                        <m:naryPr>
                          <m:limLoc m:val="undOvr"/>
                          <m:subHide m:val="on"/>
                          <m:supHide m:val="on"/>
                          <m:ctrlPr>
                            <a:rPr lang="en-US" i="1">
                              <a:latin typeface="Cambria Math" panose="02040503050406030204" pitchFamily="18" charset="0"/>
                            </a:rPr>
                          </m:ctrlPr>
                        </m:naryPr>
                        <m:sub/>
                        <m:sup/>
                        <m:e>
                          <m:sSup>
                            <m:sSupPr>
                              <m:ctrlPr>
                                <a:rPr lang="en-US" i="1">
                                  <a:latin typeface="Cambria Math" panose="02040503050406030204" pitchFamily="18" charset="0"/>
                                </a:rPr>
                              </m:ctrlPr>
                            </m:sSupPr>
                            <m:e>
                              <m:r>
                                <m:rPr>
                                  <m:sty m:val="p"/>
                                </m:rPr>
                                <a:rPr lang="en-US">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e>
                            <m:sup>
                              <m:r>
                                <a:rPr lang="en-US">
                                  <a:latin typeface="Cambria Math" panose="02040503050406030204" pitchFamily="18" charset="0"/>
                                </a:rPr>
                                <m:t>2</m:t>
                              </m:r>
                            </m:sup>
                          </m:sSup>
                          <m:d>
                            <m:dPr>
                              <m:ctrlPr>
                                <a:rPr lang="en-US" i="1">
                                  <a:latin typeface="Cambria Math" panose="02040503050406030204" pitchFamily="18" charset="0"/>
                                </a:rPr>
                              </m:ctrlPr>
                            </m:dPr>
                            <m:e>
                              <m:f>
                                <m:fPr>
                                  <m:ctrlPr>
                                    <a:rPr lang="en-US" i="1">
                                      <a:latin typeface="Cambria Math" panose="02040503050406030204" pitchFamily="18" charset="0"/>
                                    </a:rPr>
                                  </m:ctrlPr>
                                </m:fPr>
                                <m:num>
                                  <m:r>
                                    <m:rPr>
                                      <m:sty m:val="p"/>
                                    </m:rPr>
                                    <a:rPr lang="en-US">
                                      <a:latin typeface="Cambria Math" panose="02040503050406030204" pitchFamily="18" charset="0"/>
                                    </a:rPr>
                                    <m:t>f</m:t>
                                  </m:r>
                                  <m:d>
                                    <m:dPr>
                                      <m:ctrlPr>
                                        <a:rPr lang="en-US" i="1">
                                          <a:latin typeface="Cambria Math" panose="02040503050406030204" pitchFamily="18" charset="0"/>
                                        </a:rPr>
                                      </m:ctrlPr>
                                    </m:dPr>
                                    <m:e>
                                      <m:r>
                                        <m:rPr>
                                          <m:sty m:val="p"/>
                                        </m:rPr>
                                        <a:rPr lang="en-US">
                                          <a:latin typeface="Cambria Math" panose="02040503050406030204" pitchFamily="18" charset="0"/>
                                        </a:rPr>
                                        <m:t>x</m:t>
                                      </m:r>
                                    </m:e>
                                  </m:d>
                                </m:num>
                                <m:den>
                                  <m:r>
                                    <m:rPr>
                                      <m:sty m:val="p"/>
                                    </m:rPr>
                                    <a:rPr lang="en-US">
                                      <a:latin typeface="Cambria Math" panose="02040503050406030204" pitchFamily="18" charset="0"/>
                                    </a:rPr>
                                    <m:t>g</m:t>
                                  </m:r>
                                  <m:d>
                                    <m:dPr>
                                      <m:ctrlPr>
                                        <a:rPr lang="en-US" i="1">
                                          <a:latin typeface="Cambria Math" panose="02040503050406030204" pitchFamily="18" charset="0"/>
                                        </a:rPr>
                                      </m:ctrlPr>
                                    </m:dPr>
                                    <m:e>
                                      <m:r>
                                        <m:rPr>
                                          <m:sty m:val="p"/>
                                        </m:rPr>
                                        <a:rPr lang="en-US">
                                          <a:latin typeface="Cambria Math" panose="02040503050406030204" pitchFamily="18" charset="0"/>
                                        </a:rPr>
                                        <m:t>x</m:t>
                                      </m:r>
                                    </m:e>
                                  </m:d>
                                </m:den>
                              </m:f>
                            </m:e>
                          </m:d>
                          <m:r>
                            <m:rPr>
                              <m:sty m:val="p"/>
                            </m:rPr>
                            <a:rPr lang="en-US">
                              <a:latin typeface="Cambria Math" panose="02040503050406030204" pitchFamily="18" charset="0"/>
                            </a:rPr>
                            <m:t>g</m:t>
                          </m:r>
                          <m:r>
                            <a:rPr lang="en-US">
                              <a:latin typeface="Cambria Math" panose="02040503050406030204" pitchFamily="18" charset="0"/>
                            </a:rPr>
                            <m:t>(</m:t>
                          </m:r>
                          <m:r>
                            <m:rPr>
                              <m:sty m:val="p"/>
                            </m:rPr>
                            <a:rPr lang="en-US">
                              <a:latin typeface="Cambria Math" panose="02040503050406030204" pitchFamily="18" charset="0"/>
                            </a:rPr>
                            <m:t>x</m:t>
                          </m:r>
                          <m:r>
                            <a:rPr lang="en-US">
                              <a:latin typeface="Cambria Math" panose="02040503050406030204" pitchFamily="18" charset="0"/>
                            </a:rPr>
                            <m:t>) </m:t>
                          </m:r>
                          <m:r>
                            <m:rPr>
                              <m:sty m:val="p"/>
                            </m:rPr>
                            <a:rPr lang="en-US">
                              <a:latin typeface="Cambria Math" panose="02040503050406030204" pitchFamily="18" charset="0"/>
                            </a:rPr>
                            <m:t>dx</m:t>
                          </m:r>
                        </m:e>
                      </m:nary>
                      <m:r>
                        <a:rPr lang="en-US" i="1">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m:rPr>
                                  <m:sty m:val="p"/>
                                </m:rPr>
                                <a:rPr lang="en-US">
                                  <a:latin typeface="Cambria Math" panose="02040503050406030204" pitchFamily="18" charset="0"/>
                                </a:rPr>
                                <m:t>E</m:t>
                              </m:r>
                            </m:e>
                            <m:sub>
                              <m:r>
                                <m:rPr>
                                  <m:sty m:val="p"/>
                                </m:rPr>
                                <a:rPr lang="en-US">
                                  <a:latin typeface="Cambria Math" panose="02040503050406030204" pitchFamily="18" charset="0"/>
                                </a:rPr>
                                <m:t>g</m:t>
                              </m:r>
                            </m:sub>
                          </m:sSub>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m:rPr>
                                      <m:sty m:val="p"/>
                                    </m:rPr>
                                    <a:rPr lang="en-US">
                                      <a:latin typeface="Cambria Math" panose="02040503050406030204" pitchFamily="18" charset="0"/>
                                    </a:rPr>
                                    <m:t>h</m:t>
                                  </m:r>
                                </m:e>
                              </m:acc>
                              <m:d>
                                <m:dPr>
                                  <m:ctrlPr>
                                    <a:rPr lang="en-US" i="1">
                                      <a:latin typeface="Cambria Math" panose="02040503050406030204" pitchFamily="18" charset="0"/>
                                    </a:rPr>
                                  </m:ctrlPr>
                                </m:dPr>
                                <m:e>
                                  <m:r>
                                    <m:rPr>
                                      <m:sty m:val="p"/>
                                    </m:rPr>
                                    <a:rPr lang="en-US">
                                      <a:latin typeface="Cambria Math" panose="02040503050406030204" pitchFamily="18" charset="0"/>
                                    </a:rPr>
                                    <m:t>X</m:t>
                                  </m:r>
                                </m:e>
                              </m:d>
                            </m:e>
                          </m:d>
                          <m:r>
                            <a:rPr lang="en-US">
                              <a:latin typeface="Cambria Math" panose="02040503050406030204" pitchFamily="18" charset="0"/>
                            </a:rPr>
                            <m:t> </m:t>
                          </m:r>
                        </m:e>
                        <m:sup>
                          <m:r>
                            <a:rPr lang="en-US">
                              <a:latin typeface="Cambria Math" panose="02040503050406030204" pitchFamily="18" charset="0"/>
                            </a:rPr>
                            <m:t>2</m:t>
                          </m:r>
                        </m:sup>
                      </m:sSup>
                      <m:r>
                        <a:rPr lang="en-US">
                          <a:latin typeface="Cambria Math" panose="02040503050406030204" pitchFamily="18" charset="0"/>
                        </a:rPr>
                        <m:t> </m:t>
                      </m:r>
                    </m:oMath>
                  </m:oMathPara>
                </a14:m>
                <a:endParaRPr lang="en-US" dirty="0"/>
              </a:p>
              <a:p>
                <a:pPr algn="just"/>
                <a:endParaRPr lang="en-US" dirty="0">
                  <a:latin typeface="Times New Roman" panose="02020603050405020304" pitchFamily="18" charset="0"/>
                  <a:cs typeface="Times New Roman" panose="02020603050405020304" pitchFamily="18" charset="0"/>
                </a:endParaRPr>
              </a:p>
            </p:txBody>
          </p:sp>
        </mc:Choice>
        <mc:Fallback xmlns="">
          <p:sp>
            <p:nvSpPr>
              <p:cNvPr id="19459" name="Rectangle 3"/>
              <p:cNvSpPr>
                <a:spLocks noGrp="1" noRot="1" noChangeAspect="1" noMove="1" noResize="1" noEditPoints="1" noAdjustHandles="1" noChangeArrowheads="1" noChangeShapeType="1" noTextEdit="1"/>
              </p:cNvSpPr>
              <p:nvPr>
                <p:ph idx="1"/>
              </p:nvPr>
            </p:nvSpPr>
            <p:spPr>
              <a:xfrm>
                <a:off x="457200" y="1295400"/>
                <a:ext cx="8686800" cy="5715000"/>
              </a:xfrm>
              <a:blipFill>
                <a:blip r:embed="rId3"/>
                <a:stretch>
                  <a:fillRect l="-1170" t="-25721" b="-35033"/>
                </a:stretch>
              </a:blipFill>
            </p:spPr>
            <p:txBody>
              <a:bodyPr/>
              <a:lstStyle/>
              <a:p>
                <a:r>
                  <a:rPr lang="en-US">
                    <a:noFill/>
                  </a:rPr>
                  <a:t> </a:t>
                </a:r>
              </a:p>
            </p:txBody>
          </p:sp>
        </mc:Fallback>
      </mc:AlternateContent>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18</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721429"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3622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extLst>
      <p:ext uri="{BB962C8B-B14F-4D97-AF65-F5344CB8AC3E}">
        <p14:creationId xmlns:p14="http://schemas.microsoft.com/office/powerpoint/2010/main" val="4866794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Importance Sampling(contd..)</a:t>
            </a:r>
          </a:p>
        </p:txBody>
      </p:sp>
      <mc:AlternateContent xmlns:mc="http://schemas.openxmlformats.org/markup-compatibility/2006" xmlns:a14="http://schemas.microsoft.com/office/drawing/2010/main">
        <mc:Choice Requires="a14">
          <p:sp>
            <p:nvSpPr>
              <p:cNvPr id="19459" name="Rectangle 3"/>
              <p:cNvSpPr>
                <a:spLocks noGrp="1" noChangeArrowheads="1"/>
              </p:cNvSpPr>
              <p:nvPr>
                <p:ph idx="1"/>
              </p:nvPr>
            </p:nvSpPr>
            <p:spPr>
              <a:xfrm>
                <a:off x="457200" y="1295400"/>
                <a:ext cx="8686800" cy="5715000"/>
              </a:xfrm>
            </p:spPr>
            <p:txBody>
              <a:bodyPr/>
              <a:lstStyle/>
              <a:p>
                <a:pPr marL="0" indent="0" algn="just">
                  <a:buNone/>
                </a:pPr>
                <a:r>
                  <a:rPr lang="en-US" dirty="0">
                    <a:latin typeface="Times New Roman" panose="02020603050405020304" pitchFamily="18" charset="0"/>
                    <a:cs typeface="Times New Roman" panose="02020603050405020304" pitchFamily="18" charset="0"/>
                  </a:rPr>
                  <a:t>                     </a:t>
                </a:r>
                <a14:m>
                  <m:oMath xmlns:m="http://schemas.openxmlformats.org/officeDocument/2006/math">
                    <m:f>
                      <m:fPr>
                        <m:ctrlPr>
                          <a:rPr lang="en-US" i="1">
                            <a:latin typeface="Cambria Math" panose="02040503050406030204" pitchFamily="18" charset="0"/>
                          </a:rPr>
                        </m:ctrlPr>
                      </m:fPr>
                      <m:num>
                        <m:r>
                          <m:rPr>
                            <m:sty m:val="p"/>
                          </m:rPr>
                          <a:rPr lang="en-US">
                            <a:latin typeface="Cambria Math" panose="02040503050406030204" pitchFamily="18" charset="0"/>
                          </a:rPr>
                          <m:t>f</m:t>
                        </m:r>
                        <m:d>
                          <m:dPr>
                            <m:ctrlPr>
                              <a:rPr lang="en-US" i="1">
                                <a:latin typeface="Cambria Math" panose="02040503050406030204" pitchFamily="18" charset="0"/>
                              </a:rPr>
                            </m:ctrlPr>
                          </m:dPr>
                          <m:e>
                            <m:r>
                              <m:rPr>
                                <m:sty m:val="p"/>
                              </m:rPr>
                              <a:rPr lang="en-US">
                                <a:latin typeface="Cambria Math" panose="02040503050406030204" pitchFamily="18" charset="0"/>
                              </a:rPr>
                              <m:t>X</m:t>
                            </m:r>
                          </m:e>
                        </m:d>
                      </m:num>
                      <m:den>
                        <m:r>
                          <m:rPr>
                            <m:sty m:val="p"/>
                          </m:rPr>
                          <a:rPr lang="en-US">
                            <a:latin typeface="Cambria Math" panose="02040503050406030204" pitchFamily="18" charset="0"/>
                          </a:rPr>
                          <m:t>g</m:t>
                        </m:r>
                        <m:d>
                          <m:dPr>
                            <m:ctrlPr>
                              <a:rPr lang="en-US" i="1">
                                <a:latin typeface="Cambria Math" panose="02040503050406030204" pitchFamily="18" charset="0"/>
                              </a:rPr>
                            </m:ctrlPr>
                          </m:dPr>
                          <m:e>
                            <m:r>
                              <m:rPr>
                                <m:sty m:val="p"/>
                              </m:rPr>
                              <a:rPr lang="en-US">
                                <a:latin typeface="Cambria Math" panose="02040503050406030204" pitchFamily="18" charset="0"/>
                              </a:rPr>
                              <m:t>X</m:t>
                            </m:r>
                          </m:e>
                        </m:d>
                      </m:den>
                    </m:f>
                  </m:oMath>
                </a14:m>
                <a:r>
                  <a:rPr lang="en-US" dirty="0">
                    <a:latin typeface="Times New Roman" panose="02020603050405020304" pitchFamily="18" charset="0"/>
                    <a:cs typeface="Times New Roman" panose="02020603050405020304" pitchFamily="18" charset="0"/>
                  </a:rPr>
                  <a:t> is known as likelihood ratio</a:t>
                </a:r>
              </a:p>
              <a:p>
                <a:r>
                  <a:rPr lang="en-US" dirty="0">
                    <a:latin typeface="Times New Roman" panose="02020603050405020304" pitchFamily="18" charset="0"/>
                    <a:cs typeface="Times New Roman" panose="02020603050405020304" pitchFamily="18" charset="0"/>
                  </a:rPr>
                  <a:t>The difference between the two variances if given by,</a:t>
                </a: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a:latin typeface="Cambria Math" panose="02040503050406030204" pitchFamily="18" charset="0"/>
                            </a:rPr>
                            <m:t>∆</m:t>
                          </m:r>
                          <m:r>
                            <m:rPr>
                              <m:sty m:val="p"/>
                            </m:rPr>
                            <a:rPr lang="en-US">
                              <a:latin typeface="Cambria Math" panose="02040503050406030204" pitchFamily="18" charset="0"/>
                            </a:rPr>
                            <m:t>Var</m:t>
                          </m:r>
                          <m:r>
                            <a:rPr lang="en-US">
                              <a:latin typeface="Cambria Math" panose="02040503050406030204" pitchFamily="18" charset="0"/>
                            </a:rPr>
                            <m:t>=</m:t>
                          </m:r>
                          <m:r>
                            <m:rPr>
                              <m:sty m:val="p"/>
                            </m:rPr>
                            <a:rPr lang="en-US">
                              <a:latin typeface="Cambria Math" panose="02040503050406030204" pitchFamily="18" charset="0"/>
                            </a:rPr>
                            <m:t>Var</m:t>
                          </m:r>
                        </m:e>
                        <m:sub>
                          <m:r>
                            <m:rPr>
                              <m:sty m:val="p"/>
                            </m:rPr>
                            <a:rPr lang="en-US">
                              <a:latin typeface="Cambria Math" panose="02040503050406030204" pitchFamily="18" charset="0"/>
                            </a:rPr>
                            <m:t>f</m:t>
                          </m:r>
                        </m:sub>
                      </m:sSub>
                      <m:d>
                        <m:dPr>
                          <m:ctrlPr>
                            <a:rPr lang="en-US" i="1">
                              <a:latin typeface="Cambria Math" panose="02040503050406030204" pitchFamily="18" charset="0"/>
                            </a:rPr>
                          </m:ctrlPr>
                        </m:dPr>
                        <m:e>
                          <m:r>
                            <m:rPr>
                              <m:sty m:val="p"/>
                            </m:rPr>
                            <a:rPr lang="en-US" b="0" i="0" smtClean="0">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e>
                      </m:d>
                      <m:r>
                        <a:rPr lang="en-US" i="1">
                          <a:latin typeface="Cambria Math" panose="02040503050406030204" pitchFamily="18" charset="0"/>
                        </a:rPr>
                        <m:t>−</m:t>
                      </m:r>
                      <m:sSub>
                        <m:sSubPr>
                          <m:ctrlPr>
                            <a:rPr lang="en-US" i="1">
                              <a:latin typeface="Cambria Math" panose="02040503050406030204" pitchFamily="18" charset="0"/>
                            </a:rPr>
                          </m:ctrlPr>
                        </m:sSubPr>
                        <m:e>
                          <m:r>
                            <m:rPr>
                              <m:sty m:val="p"/>
                            </m:rPr>
                            <a:rPr lang="en-US">
                              <a:latin typeface="Cambria Math" panose="02040503050406030204" pitchFamily="18" charset="0"/>
                            </a:rPr>
                            <m:t>Var</m:t>
                          </m:r>
                        </m:e>
                        <m:sub>
                          <m:r>
                            <m:rPr>
                              <m:sty m:val="p"/>
                            </m:rPr>
                            <a:rPr lang="en-US">
                              <a:latin typeface="Cambria Math" panose="02040503050406030204" pitchFamily="18" charset="0"/>
                            </a:rPr>
                            <m:t>g</m:t>
                          </m:r>
                        </m:sub>
                      </m:sSub>
                      <m:d>
                        <m:dPr>
                          <m:ctrlPr>
                            <a:rPr lang="en-US" i="1">
                              <a:latin typeface="Cambria Math" panose="02040503050406030204" pitchFamily="18" charset="0"/>
                            </a:rPr>
                          </m:ctrlPr>
                        </m:dPr>
                        <m:e>
                          <m:acc>
                            <m:accPr>
                              <m:chr m:val="̃"/>
                              <m:ctrlPr>
                                <a:rPr lang="en-US" i="1">
                                  <a:latin typeface="Cambria Math" panose="02040503050406030204" pitchFamily="18" charset="0"/>
                                </a:rPr>
                              </m:ctrlPr>
                            </m:accPr>
                            <m:e>
                              <m:r>
                                <m:rPr>
                                  <m:sty m:val="p"/>
                                </m:rPr>
                                <a:rPr lang="en-US" b="0" i="0" smtClean="0">
                                  <a:latin typeface="Cambria Math" panose="02040503050406030204" pitchFamily="18" charset="0"/>
                                </a:rPr>
                                <m:t>h</m:t>
                              </m:r>
                            </m:e>
                          </m:acc>
                          <m:d>
                            <m:dPr>
                              <m:ctrlPr>
                                <a:rPr lang="en-US" i="1">
                                  <a:latin typeface="Cambria Math" panose="02040503050406030204" pitchFamily="18" charset="0"/>
                                </a:rPr>
                              </m:ctrlPr>
                            </m:dPr>
                            <m:e>
                              <m:r>
                                <m:rPr>
                                  <m:sty m:val="p"/>
                                </m:rPr>
                                <a:rPr lang="en-US">
                                  <a:latin typeface="Cambria Math" panose="02040503050406030204" pitchFamily="18" charset="0"/>
                                </a:rPr>
                                <m:t>X</m:t>
                              </m:r>
                            </m:e>
                          </m:d>
                        </m:e>
                      </m:d>
                      <m:r>
                        <a:rPr lang="en-US">
                          <a:latin typeface="Cambria Math" panose="02040503050406030204" pitchFamily="18" charset="0"/>
                        </a:rPr>
                        <m:t>= </m:t>
                      </m:r>
                      <m:nary>
                        <m:naryPr>
                          <m:limLoc m:val="undOvr"/>
                          <m:subHide m:val="on"/>
                          <m:supHide m:val="on"/>
                          <m:ctrlPr>
                            <a:rPr lang="en-US" i="1">
                              <a:latin typeface="Cambria Math" panose="02040503050406030204" pitchFamily="18" charset="0"/>
                            </a:rPr>
                          </m:ctrlPr>
                        </m:naryPr>
                        <m:sub/>
                        <m:sup/>
                        <m:e>
                          <m:sSup>
                            <m:sSupPr>
                              <m:ctrlPr>
                                <a:rPr lang="en-US" i="1">
                                  <a:latin typeface="Cambria Math" panose="02040503050406030204" pitchFamily="18" charset="0"/>
                                </a:rPr>
                              </m:ctrlPr>
                            </m:sSupPr>
                            <m:e>
                              <m:r>
                                <m:rPr>
                                  <m:sty m:val="p"/>
                                </m:rPr>
                                <a:rPr lang="en-US" b="0" i="0" smtClean="0">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e>
                            <m:sup>
                              <m:r>
                                <a:rPr lang="en-US">
                                  <a:latin typeface="Cambria Math" panose="02040503050406030204" pitchFamily="18" charset="0"/>
                                </a:rPr>
                                <m:t>2</m:t>
                              </m:r>
                            </m:sup>
                          </m:sSup>
                          <m:d>
                            <m:dPr>
                              <m:ctrlPr>
                                <a:rPr lang="en-US" i="1">
                                  <a:latin typeface="Cambria Math" panose="02040503050406030204" pitchFamily="18" charset="0"/>
                                </a:rPr>
                              </m:ctrlPr>
                            </m:dPr>
                            <m:e>
                              <m:r>
                                <a:rPr lang="en-US">
                                  <a:latin typeface="Cambria Math" panose="02040503050406030204" pitchFamily="18" charset="0"/>
                                </a:rPr>
                                <m:t>1</m:t>
                              </m:r>
                              <m:r>
                                <a:rPr lang="en-US" i="1">
                                  <a:latin typeface="Cambria Math" panose="02040503050406030204" pitchFamily="18" charset="0"/>
                                </a:rPr>
                                <m:t>−</m:t>
                              </m:r>
                              <m:f>
                                <m:fPr>
                                  <m:ctrlPr>
                                    <a:rPr lang="en-US" i="1">
                                      <a:latin typeface="Cambria Math" panose="02040503050406030204" pitchFamily="18" charset="0"/>
                                    </a:rPr>
                                  </m:ctrlPr>
                                </m:fPr>
                                <m:num>
                                  <m:r>
                                    <m:rPr>
                                      <m:sty m:val="p"/>
                                    </m:rPr>
                                    <a:rPr lang="en-US">
                                      <a:latin typeface="Cambria Math" panose="02040503050406030204" pitchFamily="18" charset="0"/>
                                    </a:rPr>
                                    <m:t>f</m:t>
                                  </m:r>
                                  <m:d>
                                    <m:dPr>
                                      <m:ctrlPr>
                                        <a:rPr lang="en-US" i="1">
                                          <a:latin typeface="Cambria Math" panose="02040503050406030204" pitchFamily="18" charset="0"/>
                                        </a:rPr>
                                      </m:ctrlPr>
                                    </m:dPr>
                                    <m:e>
                                      <m:r>
                                        <m:rPr>
                                          <m:sty m:val="p"/>
                                        </m:rPr>
                                        <a:rPr lang="en-US">
                                          <a:latin typeface="Cambria Math" panose="02040503050406030204" pitchFamily="18" charset="0"/>
                                        </a:rPr>
                                        <m:t>x</m:t>
                                      </m:r>
                                    </m:e>
                                  </m:d>
                                </m:num>
                                <m:den>
                                  <m:r>
                                    <m:rPr>
                                      <m:sty m:val="p"/>
                                    </m:rPr>
                                    <a:rPr lang="en-US">
                                      <a:latin typeface="Cambria Math" panose="02040503050406030204" pitchFamily="18" charset="0"/>
                                    </a:rPr>
                                    <m:t>g</m:t>
                                  </m:r>
                                  <m:d>
                                    <m:dPr>
                                      <m:ctrlPr>
                                        <a:rPr lang="en-US" i="1">
                                          <a:latin typeface="Cambria Math" panose="02040503050406030204" pitchFamily="18" charset="0"/>
                                        </a:rPr>
                                      </m:ctrlPr>
                                    </m:dPr>
                                    <m:e>
                                      <m:r>
                                        <m:rPr>
                                          <m:sty m:val="p"/>
                                        </m:rPr>
                                        <a:rPr lang="en-US">
                                          <a:latin typeface="Cambria Math" panose="02040503050406030204" pitchFamily="18" charset="0"/>
                                        </a:rPr>
                                        <m:t>x</m:t>
                                      </m:r>
                                    </m:e>
                                  </m:d>
                                </m:den>
                              </m:f>
                            </m:e>
                          </m:d>
                          <m:r>
                            <m:rPr>
                              <m:sty m:val="p"/>
                            </m:rPr>
                            <a:rPr lang="en-US">
                              <a:latin typeface="Cambria Math" panose="02040503050406030204" pitchFamily="18" charset="0"/>
                            </a:rPr>
                            <m:t>f</m:t>
                          </m:r>
                          <m:d>
                            <m:dPr>
                              <m:ctrlPr>
                                <a:rPr lang="en-US" i="1">
                                  <a:latin typeface="Cambria Math" panose="02040503050406030204" pitchFamily="18" charset="0"/>
                                </a:rPr>
                              </m:ctrlPr>
                            </m:dPr>
                            <m:e>
                              <m:r>
                                <m:rPr>
                                  <m:sty m:val="p"/>
                                </m:rPr>
                                <a:rPr lang="en-US">
                                  <a:latin typeface="Cambria Math" panose="02040503050406030204" pitchFamily="18" charset="0"/>
                                </a:rPr>
                                <m:t>x</m:t>
                              </m:r>
                            </m:e>
                          </m:d>
                          <m:r>
                            <m:rPr>
                              <m:sty m:val="p"/>
                            </m:rPr>
                            <a:rPr lang="en-US">
                              <a:latin typeface="Cambria Math" panose="02040503050406030204" pitchFamily="18" charset="0"/>
                            </a:rPr>
                            <m:t>dx</m:t>
                          </m:r>
                        </m:e>
                      </m:nary>
                    </m:oMath>
                  </m:oMathPara>
                </a14:m>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 order to reduce the variance, we need the above equation to be positive. </a:t>
                </a:r>
              </a:p>
              <a:p>
                <a:r>
                  <a:rPr lang="en-US" dirty="0">
                    <a:latin typeface="Times New Roman" panose="02020603050405020304" pitchFamily="18" charset="0"/>
                    <a:cs typeface="Times New Roman" panose="02020603050405020304" pitchFamily="18" charset="0"/>
                  </a:rPr>
                  <a:t>The reduction of variance using this method largely depends on the choice of density g(x). It has to be chosen such that,  </a:t>
                </a:r>
              </a:p>
              <a:p>
                <a:pPr marL="0" indent="0">
                  <a:buNone/>
                </a:pPr>
                <a:r>
                  <a:rPr lang="en-US" dirty="0">
                    <a:latin typeface="Times New Roman" panose="02020603050405020304" pitchFamily="18" charset="0"/>
                    <a:cs typeface="Times New Roman" panose="02020603050405020304" pitchFamily="18" charset="0"/>
                  </a:rPr>
                  <a:t>         </a:t>
                </a:r>
                <a14:m>
                  <m:oMath xmlns:m="http://schemas.openxmlformats.org/officeDocument/2006/math">
                    <m:r>
                      <a:rPr lang="en-US" b="0" i="0" smtClean="0">
                        <a:latin typeface="Cambria Math" panose="02040503050406030204" pitchFamily="18" charset="0"/>
                      </a:rPr>
                      <m:t>                      </m:t>
                    </m:r>
                    <m:r>
                      <m:rPr>
                        <m:sty m:val="p"/>
                      </m:rPr>
                      <a:rPr lang="en-US">
                        <a:latin typeface="Cambria Math" panose="02040503050406030204" pitchFamily="18" charset="0"/>
                      </a:rPr>
                      <m:t>f</m:t>
                    </m:r>
                    <m:d>
                      <m:dPr>
                        <m:ctrlPr>
                          <a:rPr lang="en-US" i="1">
                            <a:latin typeface="Cambria Math" panose="02040503050406030204" pitchFamily="18" charset="0"/>
                          </a:rPr>
                        </m:ctrlPr>
                      </m:dPr>
                      <m:e>
                        <m:r>
                          <m:rPr>
                            <m:sty m:val="p"/>
                          </m:rPr>
                          <a:rPr lang="en-US">
                            <a:latin typeface="Cambria Math" panose="02040503050406030204" pitchFamily="18" charset="0"/>
                          </a:rPr>
                          <m:t>x</m:t>
                        </m:r>
                      </m:e>
                    </m:d>
                    <m:r>
                      <a:rPr lang="en-US">
                        <a:latin typeface="Cambria Math" panose="02040503050406030204" pitchFamily="18" charset="0"/>
                      </a:rPr>
                      <m:t>&gt;</m:t>
                    </m:r>
                    <m:r>
                      <m:rPr>
                        <m:sty m:val="p"/>
                      </m:rPr>
                      <a:rPr lang="en-US">
                        <a:latin typeface="Cambria Math" panose="02040503050406030204" pitchFamily="18" charset="0"/>
                      </a:rPr>
                      <m:t>g</m:t>
                    </m:r>
                    <m:d>
                      <m:dPr>
                        <m:ctrlPr>
                          <a:rPr lang="en-US" i="1">
                            <a:latin typeface="Cambria Math" panose="02040503050406030204" pitchFamily="18" charset="0"/>
                          </a:rPr>
                        </m:ctrlPr>
                      </m:dPr>
                      <m:e>
                        <m:r>
                          <m:rPr>
                            <m:sty m:val="p"/>
                          </m:rPr>
                          <a:rPr lang="en-US">
                            <a:latin typeface="Cambria Math" panose="02040503050406030204" pitchFamily="18" charset="0"/>
                          </a:rPr>
                          <m:t>x</m:t>
                        </m:r>
                      </m:e>
                    </m:d>
                    <m:r>
                      <a:rPr lang="en-US">
                        <a:latin typeface="Cambria Math" panose="02040503050406030204" pitchFamily="18" charset="0"/>
                      </a:rPr>
                      <m:t>         </m:t>
                    </m:r>
                    <m:r>
                      <m:rPr>
                        <m:sty m:val="p"/>
                      </m:rPr>
                      <a:rPr lang="en-US">
                        <a:latin typeface="Cambria Math" panose="02040503050406030204" pitchFamily="18" charset="0"/>
                      </a:rPr>
                      <m:t>when</m:t>
                    </m:r>
                    <m:r>
                      <a:rPr lang="en-US">
                        <a:latin typeface="Cambria Math" panose="02040503050406030204" pitchFamily="18" charset="0"/>
                      </a:rPr>
                      <m:t>  </m:t>
                    </m:r>
                    <m:sSup>
                      <m:sSupPr>
                        <m:ctrlPr>
                          <a:rPr lang="en-US" i="1">
                            <a:latin typeface="Cambria Math" panose="02040503050406030204" pitchFamily="18" charset="0"/>
                          </a:rPr>
                        </m:ctrlPr>
                      </m:sSupPr>
                      <m:e>
                        <m:r>
                          <m:rPr>
                            <m:sty m:val="p"/>
                          </m:rPr>
                          <a:rPr lang="en-US" b="0" i="0" smtClean="0">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e>
                      <m:sup>
                        <m:r>
                          <a:rPr lang="en-US">
                            <a:latin typeface="Cambria Math" panose="02040503050406030204" pitchFamily="18" charset="0"/>
                          </a:rPr>
                          <m:t>2</m:t>
                        </m:r>
                      </m:sup>
                    </m:sSup>
                    <m:r>
                      <m:rPr>
                        <m:sty m:val="p"/>
                      </m:rPr>
                      <a:rPr lang="en-US">
                        <a:latin typeface="Cambria Math" panose="02040503050406030204" pitchFamily="18" charset="0"/>
                      </a:rPr>
                      <m:t>f</m:t>
                    </m:r>
                    <m:d>
                      <m:dPr>
                        <m:ctrlPr>
                          <a:rPr lang="en-US" i="1">
                            <a:latin typeface="Cambria Math" panose="02040503050406030204" pitchFamily="18" charset="0"/>
                          </a:rPr>
                        </m:ctrlPr>
                      </m:dPr>
                      <m:e>
                        <m:r>
                          <m:rPr>
                            <m:sty m:val="p"/>
                          </m:rPr>
                          <a:rPr lang="en-US">
                            <a:latin typeface="Cambria Math" panose="02040503050406030204" pitchFamily="18" charset="0"/>
                          </a:rPr>
                          <m:t>x</m:t>
                        </m:r>
                      </m:e>
                    </m:d>
                    <m:r>
                      <a:rPr lang="en-US">
                        <a:latin typeface="Cambria Math" panose="02040503050406030204" pitchFamily="18" charset="0"/>
                      </a:rPr>
                      <m:t>  </m:t>
                    </m:r>
                    <m:r>
                      <m:rPr>
                        <m:sty m:val="p"/>
                      </m:rPr>
                      <a:rPr lang="en-US">
                        <a:latin typeface="Cambria Math" panose="02040503050406030204" pitchFamily="18" charset="0"/>
                      </a:rPr>
                      <m:t>is</m:t>
                    </m:r>
                    <m:r>
                      <a:rPr lang="en-US">
                        <a:latin typeface="Cambria Math" panose="02040503050406030204" pitchFamily="18" charset="0"/>
                      </a:rPr>
                      <m:t> </m:t>
                    </m:r>
                    <m:r>
                      <m:rPr>
                        <m:sty m:val="p"/>
                      </m:rPr>
                      <a:rPr lang="en-US">
                        <a:latin typeface="Cambria Math" panose="02040503050406030204" pitchFamily="18" charset="0"/>
                      </a:rPr>
                      <m:t>small</m:t>
                    </m:r>
                    <m:r>
                      <a:rPr lang="en-US">
                        <a:latin typeface="Cambria Math" panose="02040503050406030204" pitchFamily="18" charset="0"/>
                      </a:rPr>
                      <m:t>,</m:t>
                    </m:r>
                  </m:oMath>
                </a14:m>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t>
                </a:r>
                <a14:m>
                  <m:oMath xmlns:m="http://schemas.openxmlformats.org/officeDocument/2006/math">
                    <m:r>
                      <m:rPr>
                        <m:sty m:val="p"/>
                      </m:rPr>
                      <a:rPr lang="en-US">
                        <a:latin typeface="Cambria Math" panose="02040503050406030204" pitchFamily="18" charset="0"/>
                      </a:rPr>
                      <m:t>f</m:t>
                    </m:r>
                    <m:d>
                      <m:dPr>
                        <m:ctrlPr>
                          <a:rPr lang="en-US" i="1">
                            <a:latin typeface="Cambria Math" panose="02040503050406030204" pitchFamily="18" charset="0"/>
                          </a:rPr>
                        </m:ctrlPr>
                      </m:dPr>
                      <m:e>
                        <m:r>
                          <m:rPr>
                            <m:sty m:val="p"/>
                          </m:rPr>
                          <a:rPr lang="en-US">
                            <a:latin typeface="Cambria Math" panose="02040503050406030204" pitchFamily="18" charset="0"/>
                          </a:rPr>
                          <m:t>x</m:t>
                        </m:r>
                      </m:e>
                    </m:d>
                    <m:r>
                      <a:rPr lang="en-US">
                        <a:latin typeface="Cambria Math" panose="02040503050406030204" pitchFamily="18" charset="0"/>
                      </a:rPr>
                      <m:t>&lt;</m:t>
                    </m:r>
                    <m:r>
                      <m:rPr>
                        <m:sty m:val="p"/>
                      </m:rPr>
                      <a:rPr lang="en-US">
                        <a:latin typeface="Cambria Math" panose="02040503050406030204" pitchFamily="18" charset="0"/>
                      </a:rPr>
                      <m:t>g</m:t>
                    </m:r>
                    <m:d>
                      <m:dPr>
                        <m:ctrlPr>
                          <a:rPr lang="en-US" i="1">
                            <a:latin typeface="Cambria Math" panose="02040503050406030204" pitchFamily="18" charset="0"/>
                          </a:rPr>
                        </m:ctrlPr>
                      </m:dPr>
                      <m:e>
                        <m:r>
                          <m:rPr>
                            <m:sty m:val="p"/>
                          </m:rPr>
                          <a:rPr lang="en-US">
                            <a:latin typeface="Cambria Math" panose="02040503050406030204" pitchFamily="18" charset="0"/>
                          </a:rPr>
                          <m:t>x</m:t>
                        </m:r>
                      </m:e>
                    </m:d>
                    <m:r>
                      <a:rPr lang="en-US">
                        <a:latin typeface="Cambria Math" panose="02040503050406030204" pitchFamily="18" charset="0"/>
                      </a:rPr>
                      <m:t>         </m:t>
                    </m:r>
                    <m:r>
                      <m:rPr>
                        <m:sty m:val="p"/>
                      </m:rPr>
                      <a:rPr lang="en-US">
                        <a:latin typeface="Cambria Math" panose="02040503050406030204" pitchFamily="18" charset="0"/>
                      </a:rPr>
                      <m:t>when</m:t>
                    </m:r>
                    <m:r>
                      <a:rPr lang="en-US">
                        <a:latin typeface="Cambria Math" panose="02040503050406030204" pitchFamily="18" charset="0"/>
                      </a:rPr>
                      <m:t>  </m:t>
                    </m:r>
                    <m:sSup>
                      <m:sSupPr>
                        <m:ctrlPr>
                          <a:rPr lang="en-US" i="1">
                            <a:latin typeface="Cambria Math" panose="02040503050406030204" pitchFamily="18" charset="0"/>
                          </a:rPr>
                        </m:ctrlPr>
                      </m:sSupPr>
                      <m:e>
                        <m:r>
                          <m:rPr>
                            <m:sty m:val="p"/>
                          </m:rPr>
                          <a:rPr lang="en-US" b="0" i="0" smtClean="0">
                            <a:latin typeface="Cambria Math" panose="02040503050406030204" pitchFamily="18" charset="0"/>
                          </a:rPr>
                          <m:t>h</m:t>
                        </m:r>
                        <m:d>
                          <m:dPr>
                            <m:ctrlPr>
                              <a:rPr lang="en-US" i="1">
                                <a:latin typeface="Cambria Math" panose="02040503050406030204" pitchFamily="18" charset="0"/>
                              </a:rPr>
                            </m:ctrlPr>
                          </m:dPr>
                          <m:e>
                            <m:r>
                              <m:rPr>
                                <m:sty m:val="p"/>
                              </m:rPr>
                              <a:rPr lang="en-US">
                                <a:latin typeface="Cambria Math" panose="02040503050406030204" pitchFamily="18" charset="0"/>
                              </a:rPr>
                              <m:t>x</m:t>
                            </m:r>
                          </m:e>
                        </m:d>
                      </m:e>
                      <m:sup>
                        <m:r>
                          <a:rPr lang="en-US">
                            <a:latin typeface="Cambria Math" panose="02040503050406030204" pitchFamily="18" charset="0"/>
                          </a:rPr>
                          <m:t>2</m:t>
                        </m:r>
                      </m:sup>
                    </m:sSup>
                    <m:r>
                      <m:rPr>
                        <m:sty m:val="p"/>
                      </m:rPr>
                      <a:rPr lang="en-US">
                        <a:latin typeface="Cambria Math" panose="02040503050406030204" pitchFamily="18" charset="0"/>
                      </a:rPr>
                      <m:t>f</m:t>
                    </m:r>
                    <m:d>
                      <m:dPr>
                        <m:ctrlPr>
                          <a:rPr lang="en-US" i="1">
                            <a:latin typeface="Cambria Math" panose="02040503050406030204" pitchFamily="18" charset="0"/>
                          </a:rPr>
                        </m:ctrlPr>
                      </m:dPr>
                      <m:e>
                        <m:r>
                          <m:rPr>
                            <m:sty m:val="p"/>
                          </m:rPr>
                          <a:rPr lang="en-US">
                            <a:latin typeface="Cambria Math" panose="02040503050406030204" pitchFamily="18" charset="0"/>
                          </a:rPr>
                          <m:t>x</m:t>
                        </m:r>
                      </m:e>
                    </m:d>
                    <m:r>
                      <a:rPr lang="en-US">
                        <a:latin typeface="Cambria Math" panose="02040503050406030204" pitchFamily="18" charset="0"/>
                      </a:rPr>
                      <m:t>  </m:t>
                    </m:r>
                    <m:r>
                      <m:rPr>
                        <m:sty m:val="p"/>
                      </m:rPr>
                      <a:rPr lang="en-US">
                        <a:latin typeface="Cambria Math" panose="02040503050406030204" pitchFamily="18" charset="0"/>
                      </a:rPr>
                      <m:t>is</m:t>
                    </m:r>
                    <m:r>
                      <a:rPr lang="en-US">
                        <a:latin typeface="Cambria Math" panose="02040503050406030204" pitchFamily="18" charset="0"/>
                      </a:rPr>
                      <m:t> </m:t>
                    </m:r>
                    <m:r>
                      <m:rPr>
                        <m:sty m:val="p"/>
                      </m:rPr>
                      <a:rPr lang="en-US">
                        <a:latin typeface="Cambria Math" panose="02040503050406030204" pitchFamily="18" charset="0"/>
                      </a:rPr>
                      <m:t>large</m:t>
                    </m:r>
                    <m:r>
                      <a:rPr lang="en-US">
                        <a:latin typeface="Cambria Math" panose="02040503050406030204" pitchFamily="18" charset="0"/>
                      </a:rPr>
                      <m:t>.</m:t>
                    </m:r>
                  </m:oMath>
                </a14:m>
                <a:endParaRPr lang="en-US"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p:txBody>
          </p:sp>
        </mc:Choice>
        <mc:Fallback xmlns="">
          <p:sp>
            <p:nvSpPr>
              <p:cNvPr id="19459" name="Rectangle 3"/>
              <p:cNvSpPr>
                <a:spLocks noGrp="1" noRot="1" noChangeAspect="1" noMove="1" noResize="1" noEditPoints="1" noAdjustHandles="1" noChangeArrowheads="1" noChangeShapeType="1" noTextEdit="1"/>
              </p:cNvSpPr>
              <p:nvPr>
                <p:ph idx="1"/>
              </p:nvPr>
            </p:nvSpPr>
            <p:spPr>
              <a:xfrm>
                <a:off x="457200" y="1295400"/>
                <a:ext cx="8686800" cy="5715000"/>
              </a:xfrm>
              <a:blipFill>
                <a:blip r:embed="rId3"/>
                <a:stretch>
                  <a:fillRect l="-1023" t="-7982"/>
                </a:stretch>
              </a:blipFill>
            </p:spPr>
            <p:txBody>
              <a:bodyPr/>
              <a:lstStyle/>
              <a:p>
                <a:r>
                  <a:rPr lang="en-US">
                    <a:noFill/>
                  </a:rPr>
                  <a:t> </a:t>
                </a:r>
              </a:p>
            </p:txBody>
          </p:sp>
        </mc:Fallback>
      </mc:AlternateContent>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19</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721429"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4384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extLst>
      <p:ext uri="{BB962C8B-B14F-4D97-AF65-F5344CB8AC3E}">
        <p14:creationId xmlns:p14="http://schemas.microsoft.com/office/powerpoint/2010/main" val="1965352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dirty="0">
                <a:latin typeface="Times New Roman" panose="02020603050405020304" pitchFamily="18" charset="0"/>
                <a:cs typeface="Times New Roman" panose="02020603050405020304" pitchFamily="18" charset="0"/>
              </a:rPr>
              <a:t>Contents</a:t>
            </a:r>
          </a:p>
        </p:txBody>
      </p:sp>
      <p:sp>
        <p:nvSpPr>
          <p:cNvPr id="5123" name="Rectangle 3"/>
          <p:cNvSpPr>
            <a:spLocks noGrp="1" noChangeArrowheads="1"/>
          </p:cNvSpPr>
          <p:nvPr>
            <p:ph idx="1"/>
          </p:nvPr>
        </p:nvSpPr>
        <p:spPr>
          <a:xfrm>
            <a:off x="438150" y="1524000"/>
            <a:ext cx="8229600" cy="4572000"/>
          </a:xfrm>
        </p:spPr>
        <p:txBody>
          <a:bodyPr/>
          <a:lstStyle/>
          <a:p>
            <a:pPr>
              <a:buAutoNum type="arabicPeriod"/>
            </a:pPr>
            <a:r>
              <a:rPr lang="en-US" sz="4000" dirty="0">
                <a:latin typeface="Times New Roman" panose="02020603050405020304" pitchFamily="18" charset="0"/>
                <a:cs typeface="Times New Roman" panose="02020603050405020304" pitchFamily="18" charset="0"/>
              </a:rPr>
              <a:t>Introduction</a:t>
            </a:r>
          </a:p>
          <a:p>
            <a:pPr>
              <a:buAutoNum type="arabicPeriod"/>
            </a:pPr>
            <a:r>
              <a:rPr lang="en-US" sz="4000" dirty="0">
                <a:latin typeface="Times New Roman" panose="02020603050405020304" pitchFamily="18" charset="0"/>
                <a:cs typeface="Times New Roman" panose="02020603050405020304" pitchFamily="18" charset="0"/>
              </a:rPr>
              <a:t>Methodology</a:t>
            </a:r>
          </a:p>
          <a:p>
            <a:pPr>
              <a:buAutoNum type="arabicPeriod"/>
            </a:pPr>
            <a:r>
              <a:rPr lang="en-US" sz="4000" dirty="0">
                <a:latin typeface="Times New Roman" panose="02020603050405020304" pitchFamily="18" charset="0"/>
                <a:cs typeface="Times New Roman" panose="02020603050405020304" pitchFamily="18" charset="0"/>
              </a:rPr>
              <a:t>Results</a:t>
            </a:r>
          </a:p>
          <a:p>
            <a:pPr>
              <a:buAutoNum type="arabicPeriod"/>
            </a:pPr>
            <a:r>
              <a:rPr lang="en-US" sz="4000" dirty="0">
                <a:latin typeface="Times New Roman" panose="02020603050405020304" pitchFamily="18" charset="0"/>
                <a:cs typeface="Times New Roman" panose="02020603050405020304" pitchFamily="18" charset="0"/>
              </a:rPr>
              <a:t>Recommendations</a:t>
            </a:r>
          </a:p>
          <a:p>
            <a:pPr marL="0" indent="0" eaLnBrk="1" hangingPunct="1">
              <a:buNone/>
            </a:pP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5124"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16DAC09-C009-4E03-BD47-D3CEC4F7C877}" type="slidenum">
              <a:rPr lang="en-US" smtClean="0">
                <a:solidFill>
                  <a:srgbClr val="486656"/>
                </a:solidFill>
              </a:rPr>
              <a:pPr/>
              <a:t>2</a:t>
            </a:fld>
            <a:endParaRPr lang="en-US">
              <a:solidFill>
                <a:srgbClr val="486656"/>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endParaRPr lang="en-US" dirty="0"/>
          </a:p>
        </p:txBody>
      </p:sp>
      <p:sp>
        <p:nvSpPr>
          <p:cNvPr id="5123" name="Rectangle 3"/>
          <p:cNvSpPr>
            <a:spLocks noGrp="1" noChangeArrowheads="1"/>
          </p:cNvSpPr>
          <p:nvPr>
            <p:ph idx="1"/>
          </p:nvPr>
        </p:nvSpPr>
        <p:spPr>
          <a:xfrm>
            <a:off x="438150" y="1524000"/>
            <a:ext cx="8229600" cy="4572000"/>
          </a:xfrm>
          <a:ln>
            <a:prstDash val="sysDash"/>
          </a:ln>
        </p:spPr>
        <p:txBody>
          <a:bodyPr/>
          <a:lstStyle/>
          <a:p>
            <a:pPr>
              <a:buAutoNum type="arabicPeriod"/>
            </a:pPr>
            <a:r>
              <a:rPr lang="en-US" sz="4000" dirty="0">
                <a:latin typeface="Times New Roman" panose="02020603050405020304" pitchFamily="18" charset="0"/>
                <a:cs typeface="Times New Roman" panose="02020603050405020304" pitchFamily="18" charset="0"/>
              </a:rPr>
              <a:t>Introduction</a:t>
            </a:r>
          </a:p>
          <a:p>
            <a:pPr>
              <a:buAutoNum type="arabicPeriod"/>
            </a:pPr>
            <a:r>
              <a:rPr lang="en-US" sz="4000" dirty="0">
                <a:latin typeface="Times New Roman" panose="02020603050405020304" pitchFamily="18" charset="0"/>
                <a:cs typeface="Times New Roman" panose="02020603050405020304" pitchFamily="18" charset="0"/>
              </a:rPr>
              <a:t>Methodology</a:t>
            </a:r>
          </a:p>
          <a:p>
            <a:pPr>
              <a:buAutoNum type="arabicPeriod"/>
            </a:pPr>
            <a:r>
              <a:rPr lang="en-US" sz="4000" dirty="0">
                <a:latin typeface="Times New Roman" panose="02020603050405020304" pitchFamily="18" charset="0"/>
                <a:cs typeface="Times New Roman" panose="02020603050405020304" pitchFamily="18" charset="0"/>
              </a:rPr>
              <a:t>Results</a:t>
            </a:r>
          </a:p>
          <a:p>
            <a:pPr>
              <a:buAutoNum type="arabicPeriod"/>
            </a:pPr>
            <a:r>
              <a:rPr lang="en-US" sz="4000" dirty="0">
                <a:latin typeface="Times New Roman" panose="02020603050405020304" pitchFamily="18" charset="0"/>
                <a:cs typeface="Times New Roman" panose="02020603050405020304" pitchFamily="18" charset="0"/>
              </a:rPr>
              <a:t>Recommendations</a:t>
            </a:r>
          </a:p>
          <a:p>
            <a:pPr marL="0" indent="0" eaLnBrk="1" hangingPunct="1">
              <a:buNone/>
            </a:pP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5124"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16DAC09-C009-4E03-BD47-D3CEC4F7C877}" type="slidenum">
              <a:rPr lang="en-US" smtClean="0">
                <a:solidFill>
                  <a:srgbClr val="486656"/>
                </a:solidFill>
              </a:rPr>
              <a:pPr/>
              <a:t>20</a:t>
            </a:fld>
            <a:endParaRPr lang="en-US">
              <a:solidFill>
                <a:srgbClr val="486656"/>
              </a:solidFill>
            </a:endParaRPr>
          </a:p>
        </p:txBody>
      </p:sp>
      <p:sp>
        <p:nvSpPr>
          <p:cNvPr id="2" name="Rounded Rectangle 1">
            <a:extLst>
              <a:ext uri="{FF2B5EF4-FFF2-40B4-BE49-F238E27FC236}">
                <a16:creationId xmlns:a16="http://schemas.microsoft.com/office/drawing/2014/main" id="{68F79CDD-2C92-AA49-BDF4-264D70F70468}"/>
              </a:ext>
            </a:extLst>
          </p:cNvPr>
          <p:cNvSpPr/>
          <p:nvPr/>
        </p:nvSpPr>
        <p:spPr bwMode="auto">
          <a:xfrm>
            <a:off x="438150" y="2960914"/>
            <a:ext cx="3682158" cy="838200"/>
          </a:xfrm>
          <a:prstGeom prst="roundRect">
            <a:avLst/>
          </a:prstGeom>
          <a:noFill/>
          <a:ln w="38100" cap="flat" cmpd="sng" algn="ctr">
            <a:solidFill>
              <a:srgbClr val="FFC000"/>
            </a:solidFill>
            <a:prstDash val="sysDash"/>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40884034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en-US" dirty="0">
                <a:latin typeface="Times New Roman" panose="02020603050405020304" pitchFamily="18" charset="0"/>
                <a:cs typeface="Times New Roman" panose="02020603050405020304" pitchFamily="18" charset="0"/>
              </a:rPr>
              <a:t>Results</a:t>
            </a:r>
          </a:p>
        </p:txBody>
      </p:sp>
      <p:sp>
        <p:nvSpPr>
          <p:cNvPr id="5123" name="Rectangle 3"/>
          <p:cNvSpPr>
            <a:spLocks noGrp="1" noChangeArrowheads="1"/>
          </p:cNvSpPr>
          <p:nvPr>
            <p:ph idx="1"/>
          </p:nvPr>
        </p:nvSpPr>
        <p:spPr>
          <a:xfrm>
            <a:off x="438150" y="1524000"/>
            <a:ext cx="8229600" cy="4572000"/>
          </a:xfrm>
          <a:ln>
            <a:prstDash val="sysDash"/>
          </a:ln>
        </p:spPr>
        <p:txBody>
          <a:bodyPr/>
          <a:lstStyle/>
          <a:p>
            <a:pPr marL="0" indent="0">
              <a:buNone/>
            </a:pPr>
            <a:r>
              <a:rPr lang="en-US" dirty="0">
                <a:latin typeface="Times New Roman" panose="02020603050405020304" pitchFamily="18" charset="0"/>
                <a:cs typeface="Times New Roman" panose="02020603050405020304" pitchFamily="18" charset="0"/>
              </a:rPr>
              <a:t>The variables values used for the simulations are:</a:t>
            </a: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K = 45</a:t>
            </a:r>
          </a:p>
          <a:p>
            <a:pPr marL="0" indent="0">
              <a:buNone/>
            </a:pPr>
            <a:r>
              <a:rPr lang="en-US" dirty="0">
                <a:latin typeface="Times New Roman" panose="02020603050405020304" pitchFamily="18" charset="0"/>
                <a:cs typeface="Times New Roman" panose="02020603050405020304" pitchFamily="18" charset="0"/>
              </a:rPr>
              <a:t>T = 1</a:t>
            </a:r>
          </a:p>
          <a:p>
            <a:pPr marL="0" indent="0">
              <a:buNone/>
            </a:pPr>
            <a:r>
              <a:rPr lang="en-US" dirty="0">
                <a:latin typeface="Times New Roman" panose="02020603050405020304" pitchFamily="18" charset="0"/>
                <a:cs typeface="Times New Roman" panose="02020603050405020304" pitchFamily="18" charset="0"/>
              </a:rPr>
              <a:t> r= 1%</a:t>
            </a:r>
          </a:p>
          <a:p>
            <a:pPr marL="0" indent="0">
              <a:buNone/>
            </a:pPr>
            <a:r>
              <a:rPr lang="en-US" dirty="0">
                <a:latin typeface="Times New Roman" panose="02020603050405020304" pitchFamily="18" charset="0"/>
                <a:cs typeface="Times New Roman" panose="02020603050405020304" pitchFamily="18" charset="0"/>
              </a:rPr>
              <a:t>sigma = 20%</a:t>
            </a: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5124"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16DAC09-C009-4E03-BD47-D3CEC4F7C877}" type="slidenum">
              <a:rPr lang="en-US" smtClean="0">
                <a:solidFill>
                  <a:srgbClr val="486656"/>
                </a:solidFill>
              </a:rPr>
              <a:pPr/>
              <a:t>21</a:t>
            </a:fld>
            <a:endParaRPr lang="en-US">
              <a:solidFill>
                <a:srgbClr val="486656"/>
              </a:solidFill>
            </a:endParaRPr>
          </a:p>
        </p:txBody>
      </p:sp>
    </p:spTree>
    <p:extLst>
      <p:ext uri="{BB962C8B-B14F-4D97-AF65-F5344CB8AC3E}">
        <p14:creationId xmlns:p14="http://schemas.microsoft.com/office/powerpoint/2010/main" val="9979829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Grp="1" noChangeArrowheads="1"/>
          </p:cNvSpPr>
          <p:nvPr>
            <p:ph type="title"/>
          </p:nvPr>
        </p:nvSpPr>
        <p:spPr/>
        <p:txBody>
          <a:bodyPr/>
          <a:lstStyle/>
          <a:p>
            <a:pPr eaLnBrk="1" hangingPunct="1"/>
            <a:r>
              <a:rPr lang="en-US" sz="4000" dirty="0">
                <a:latin typeface="Times New Roman" panose="02020603050405020304" pitchFamily="18" charset="0"/>
                <a:cs typeface="Times New Roman" panose="02020603050405020304" pitchFamily="18" charset="0"/>
              </a:rPr>
              <a:t>Simple Monte Carlo</a:t>
            </a:r>
          </a:p>
        </p:txBody>
      </p:sp>
      <p:sp>
        <p:nvSpPr>
          <p:cNvPr id="12292"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D0A225A8-060C-4034-95A6-7B6F13613D02}" type="slidenum">
              <a:rPr lang="en-US" smtClean="0">
                <a:solidFill>
                  <a:srgbClr val="486656"/>
                </a:solidFill>
              </a:rPr>
              <a:pPr/>
              <a:t>22</a:t>
            </a:fld>
            <a:endParaRPr lang="en-US">
              <a:solidFill>
                <a:srgbClr val="486656"/>
              </a:solidFill>
            </a:endParaRPr>
          </a:p>
        </p:txBody>
      </p:sp>
      <p:pic>
        <p:nvPicPr>
          <p:cNvPr id="5" name="Content Placeholder 4">
            <a:extLst>
              <a:ext uri="{FF2B5EF4-FFF2-40B4-BE49-F238E27FC236}">
                <a16:creationId xmlns:a16="http://schemas.microsoft.com/office/drawing/2014/main" id="{769F1A36-9226-5F45-92B0-551270FC79B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3400" y="1371599"/>
            <a:ext cx="8458200" cy="487362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a:xfrm>
            <a:off x="381000" y="152400"/>
            <a:ext cx="8229600" cy="990600"/>
          </a:xfrm>
        </p:spPr>
        <p:txBody>
          <a:bodyPr/>
          <a:lstStyle/>
          <a:p>
            <a:pPr eaLnBrk="1" hangingPunct="1"/>
            <a:r>
              <a:rPr lang="en-US" sz="4000" dirty="0">
                <a:latin typeface="Times New Roman" panose="02020603050405020304" pitchFamily="18" charset="0"/>
                <a:cs typeface="Times New Roman" panose="02020603050405020304" pitchFamily="18" charset="0"/>
              </a:rPr>
              <a:t>Antithetic Variates</a:t>
            </a:r>
          </a:p>
        </p:txBody>
      </p:sp>
      <p:sp>
        <p:nvSpPr>
          <p:cNvPr id="13316"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02DA7D18-7A0E-4CEA-9CD6-DA0334E2F15F}" type="slidenum">
              <a:rPr lang="en-US" smtClean="0">
                <a:solidFill>
                  <a:srgbClr val="486656"/>
                </a:solidFill>
              </a:rPr>
              <a:pPr/>
              <a:t>23</a:t>
            </a:fld>
            <a:endParaRPr lang="en-US">
              <a:solidFill>
                <a:srgbClr val="486656"/>
              </a:solidFill>
            </a:endParaRPr>
          </a:p>
        </p:txBody>
      </p:sp>
      <p:pic>
        <p:nvPicPr>
          <p:cNvPr id="5" name="Content Placeholder 4">
            <a:extLst>
              <a:ext uri="{FF2B5EF4-FFF2-40B4-BE49-F238E27FC236}">
                <a16:creationId xmlns:a16="http://schemas.microsoft.com/office/drawing/2014/main" id="{1026C057-E750-1A46-81B3-E822266D2E8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 y="1371600"/>
            <a:ext cx="8229600" cy="480060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title"/>
          </p:nvPr>
        </p:nvSpPr>
        <p:spPr>
          <a:xfrm>
            <a:off x="381000" y="0"/>
            <a:ext cx="8229600" cy="1143000"/>
          </a:xfrm>
        </p:spPr>
        <p:txBody>
          <a:bodyPr/>
          <a:lstStyle/>
          <a:p>
            <a:pPr eaLnBrk="1" hangingPunct="1"/>
            <a:r>
              <a:rPr lang="en-US" dirty="0">
                <a:latin typeface="Times New Roman" panose="02020603050405020304" pitchFamily="18" charset="0"/>
                <a:cs typeface="Times New Roman" panose="02020603050405020304" pitchFamily="18" charset="0"/>
              </a:rPr>
              <a:t>Control Variates</a:t>
            </a:r>
          </a:p>
        </p:txBody>
      </p:sp>
      <p:sp>
        <p:nvSpPr>
          <p:cNvPr id="15364"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E03FA8E0-9E9E-40F8-8638-DD35FDCA66CD}" type="slidenum">
              <a:rPr lang="en-US" smtClean="0">
                <a:solidFill>
                  <a:srgbClr val="486656"/>
                </a:solidFill>
              </a:rPr>
              <a:pPr/>
              <a:t>24</a:t>
            </a:fld>
            <a:endParaRPr lang="en-US">
              <a:solidFill>
                <a:srgbClr val="486656"/>
              </a:solidFill>
            </a:endParaRPr>
          </a:p>
        </p:txBody>
      </p:sp>
      <p:pic>
        <p:nvPicPr>
          <p:cNvPr id="5" name="Content Placeholder 4">
            <a:extLst>
              <a:ext uri="{FF2B5EF4-FFF2-40B4-BE49-F238E27FC236}">
                <a16:creationId xmlns:a16="http://schemas.microsoft.com/office/drawing/2014/main" id="{AB060C0A-D135-724E-A9EC-A3A0F57EC12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1371601"/>
            <a:ext cx="8229600" cy="48006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a:xfrm>
            <a:off x="381000" y="15240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Conditional Monte Carlo</a:t>
            </a:r>
          </a:p>
        </p:txBody>
      </p:sp>
      <p:sp>
        <p:nvSpPr>
          <p:cNvPr id="1638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7BFA8536-436C-49AD-A458-07D8BA9D82B8}" type="slidenum">
              <a:rPr lang="en-US" smtClean="0">
                <a:solidFill>
                  <a:srgbClr val="486656"/>
                </a:solidFill>
              </a:rPr>
              <a:pPr/>
              <a:t>25</a:t>
            </a:fld>
            <a:endParaRPr lang="en-US" dirty="0">
              <a:solidFill>
                <a:srgbClr val="486656"/>
              </a:solidFill>
            </a:endParaRPr>
          </a:p>
        </p:txBody>
      </p:sp>
      <p:pic>
        <p:nvPicPr>
          <p:cNvPr id="5" name="Content Placeholder 4">
            <a:extLst>
              <a:ext uri="{FF2B5EF4-FFF2-40B4-BE49-F238E27FC236}">
                <a16:creationId xmlns:a16="http://schemas.microsoft.com/office/drawing/2014/main" id="{8F25E5D2-59F5-3F45-963A-A790714256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5800" y="1447800"/>
            <a:ext cx="8153400" cy="464820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title"/>
          </p:nvPr>
        </p:nvSpPr>
        <p:spPr/>
        <p:txBody>
          <a:bodyPr/>
          <a:lstStyle/>
          <a:p>
            <a:pPr eaLnBrk="1" hangingPunct="1"/>
            <a:r>
              <a:rPr lang="en-US" dirty="0">
                <a:latin typeface="Times New Roman" panose="02020603050405020304" pitchFamily="18" charset="0"/>
                <a:cs typeface="Times New Roman" panose="02020603050405020304" pitchFamily="18" charset="0"/>
              </a:rPr>
              <a:t>Combined Conditional MC &amp; Importance Sampling</a:t>
            </a:r>
          </a:p>
        </p:txBody>
      </p:sp>
      <p:sp>
        <p:nvSpPr>
          <p:cNvPr id="17412"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0FC38F00-124C-4223-A4C1-AA3BB78B180F}" type="slidenum">
              <a:rPr lang="en-US" smtClean="0">
                <a:solidFill>
                  <a:srgbClr val="486656"/>
                </a:solidFill>
              </a:rPr>
              <a:pPr/>
              <a:t>26</a:t>
            </a:fld>
            <a:endParaRPr lang="en-US">
              <a:solidFill>
                <a:srgbClr val="486656"/>
              </a:solidFill>
            </a:endParaRPr>
          </a:p>
        </p:txBody>
      </p:sp>
      <p:pic>
        <p:nvPicPr>
          <p:cNvPr id="5" name="Content Placeholder 4">
            <a:extLst>
              <a:ext uri="{FF2B5EF4-FFF2-40B4-BE49-F238E27FC236}">
                <a16:creationId xmlns:a16="http://schemas.microsoft.com/office/drawing/2014/main" id="{6CE71FB6-E60A-004C-B497-7BE76AECC3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000" y="1371600"/>
            <a:ext cx="8000999" cy="480060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endParaRPr lang="en-US" dirty="0"/>
          </a:p>
        </p:txBody>
      </p:sp>
      <p:sp>
        <p:nvSpPr>
          <p:cNvPr id="5123" name="Rectangle 3"/>
          <p:cNvSpPr>
            <a:spLocks noGrp="1" noChangeArrowheads="1"/>
          </p:cNvSpPr>
          <p:nvPr>
            <p:ph idx="1"/>
          </p:nvPr>
        </p:nvSpPr>
        <p:spPr>
          <a:xfrm>
            <a:off x="438150" y="1524000"/>
            <a:ext cx="8229600" cy="4572000"/>
          </a:xfrm>
          <a:ln>
            <a:prstDash val="sysDash"/>
          </a:ln>
        </p:spPr>
        <p:txBody>
          <a:bodyPr/>
          <a:lstStyle/>
          <a:p>
            <a:pPr>
              <a:buAutoNum type="arabicPeriod"/>
            </a:pPr>
            <a:r>
              <a:rPr lang="en-US" sz="4000" dirty="0">
                <a:latin typeface="Times New Roman" panose="02020603050405020304" pitchFamily="18" charset="0"/>
                <a:cs typeface="Times New Roman" panose="02020603050405020304" pitchFamily="18" charset="0"/>
              </a:rPr>
              <a:t>Introduction</a:t>
            </a:r>
          </a:p>
          <a:p>
            <a:pPr>
              <a:buAutoNum type="arabicPeriod"/>
            </a:pPr>
            <a:r>
              <a:rPr lang="en-US" sz="4000" dirty="0">
                <a:latin typeface="Times New Roman" panose="02020603050405020304" pitchFamily="18" charset="0"/>
                <a:cs typeface="Times New Roman" panose="02020603050405020304" pitchFamily="18" charset="0"/>
              </a:rPr>
              <a:t>Methodology</a:t>
            </a:r>
          </a:p>
          <a:p>
            <a:pPr>
              <a:buAutoNum type="arabicPeriod"/>
            </a:pPr>
            <a:r>
              <a:rPr lang="en-US" sz="4000" dirty="0">
                <a:latin typeface="Times New Roman" panose="02020603050405020304" pitchFamily="18" charset="0"/>
                <a:cs typeface="Times New Roman" panose="02020603050405020304" pitchFamily="18" charset="0"/>
              </a:rPr>
              <a:t>Results</a:t>
            </a:r>
          </a:p>
          <a:p>
            <a:pPr>
              <a:buAutoNum type="arabicPeriod"/>
            </a:pPr>
            <a:r>
              <a:rPr lang="en-US" sz="4000" dirty="0">
                <a:latin typeface="Times New Roman" panose="02020603050405020304" pitchFamily="18" charset="0"/>
                <a:cs typeface="Times New Roman" panose="02020603050405020304" pitchFamily="18" charset="0"/>
              </a:rPr>
              <a:t>Recommendations</a:t>
            </a:r>
          </a:p>
          <a:p>
            <a:pPr marL="0" indent="0" eaLnBrk="1" hangingPunct="1">
              <a:buNone/>
            </a:pP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5124"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16DAC09-C009-4E03-BD47-D3CEC4F7C877}" type="slidenum">
              <a:rPr lang="en-US" smtClean="0">
                <a:solidFill>
                  <a:srgbClr val="486656"/>
                </a:solidFill>
              </a:rPr>
              <a:pPr/>
              <a:t>27</a:t>
            </a:fld>
            <a:endParaRPr lang="en-US">
              <a:solidFill>
                <a:srgbClr val="486656"/>
              </a:solidFill>
            </a:endParaRPr>
          </a:p>
        </p:txBody>
      </p:sp>
      <p:sp>
        <p:nvSpPr>
          <p:cNvPr id="2" name="Rounded Rectangle 1">
            <a:extLst>
              <a:ext uri="{FF2B5EF4-FFF2-40B4-BE49-F238E27FC236}">
                <a16:creationId xmlns:a16="http://schemas.microsoft.com/office/drawing/2014/main" id="{68F79CDD-2C92-AA49-BDF4-264D70F70468}"/>
              </a:ext>
            </a:extLst>
          </p:cNvPr>
          <p:cNvSpPr/>
          <p:nvPr/>
        </p:nvSpPr>
        <p:spPr bwMode="auto">
          <a:xfrm>
            <a:off x="438150" y="3657600"/>
            <a:ext cx="4362450" cy="838200"/>
          </a:xfrm>
          <a:prstGeom prst="roundRect">
            <a:avLst/>
          </a:prstGeom>
          <a:noFill/>
          <a:ln w="38100" cap="flat" cmpd="sng" algn="ctr">
            <a:solidFill>
              <a:srgbClr val="FFC000"/>
            </a:solidFill>
            <a:prstDash val="sysDash"/>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23336384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lstStyle/>
          <a:p>
            <a:pPr eaLnBrk="1" hangingPunct="1"/>
            <a:r>
              <a:rPr lang="en-US" dirty="0">
                <a:latin typeface="Times New Roman" panose="02020603050405020304" pitchFamily="18" charset="0"/>
                <a:cs typeface="Times New Roman" panose="02020603050405020304" pitchFamily="18" charset="0"/>
              </a:rPr>
              <a:t>Recommendations</a:t>
            </a:r>
          </a:p>
        </p:txBody>
      </p:sp>
      <p:sp>
        <p:nvSpPr>
          <p:cNvPr id="18435" name="Rectangle 3"/>
          <p:cNvSpPr>
            <a:spLocks noGrp="1" noChangeArrowheads="1"/>
          </p:cNvSpPr>
          <p:nvPr>
            <p:ph idx="1"/>
          </p:nvPr>
        </p:nvSpPr>
        <p:spPr>
          <a:xfrm>
            <a:off x="457200" y="1524000"/>
            <a:ext cx="8229600" cy="5029200"/>
          </a:xfrm>
        </p:spPr>
        <p:txBody>
          <a:bodyPr/>
          <a:lstStyle/>
          <a:p>
            <a:pPr eaLnBrk="1" hangingPunct="1"/>
            <a:r>
              <a:rPr lang="en-US" dirty="0">
                <a:latin typeface="Times New Roman" panose="02020603050405020304" pitchFamily="18" charset="0"/>
                <a:cs typeface="Times New Roman" panose="02020603050405020304" pitchFamily="18" charset="0"/>
              </a:rPr>
              <a:t>Antithetic variates &amp; Control variates works better compared to simple Monte Carlo simulations with lower number of simulations. </a:t>
            </a:r>
          </a:p>
          <a:p>
            <a:pPr eaLnBrk="1" hangingPunct="1"/>
            <a:endParaRPr lang="en-US" dirty="0">
              <a:latin typeface="Times New Roman" panose="02020603050405020304" pitchFamily="18" charset="0"/>
              <a:cs typeface="Times New Roman" panose="02020603050405020304" pitchFamily="18" charset="0"/>
            </a:endParaRPr>
          </a:p>
          <a:p>
            <a:pPr eaLnBrk="1" hangingPunct="1"/>
            <a:r>
              <a:rPr lang="en-US" dirty="0">
                <a:latin typeface="Times New Roman" panose="02020603050405020304" pitchFamily="18" charset="0"/>
                <a:cs typeface="Times New Roman" panose="02020603050405020304" pitchFamily="18" charset="0"/>
              </a:rPr>
              <a:t>Conditional Monte Carlo and Importance Sampling should be used when the gap between barrier level, B and exercise price K is large.</a:t>
            </a:r>
          </a:p>
        </p:txBody>
      </p:sp>
      <p:sp>
        <p:nvSpPr>
          <p:cNvPr id="18436"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34535CA-893A-4FFB-A1FA-7D7FA3E90437}" type="slidenum">
              <a:rPr lang="en-US" smtClean="0">
                <a:solidFill>
                  <a:srgbClr val="486656"/>
                </a:solidFill>
              </a:rPr>
              <a:pPr/>
              <a:t>28</a:t>
            </a:fld>
            <a:endParaRPr lang="en-US">
              <a:solidFill>
                <a:srgbClr val="486656"/>
              </a:solidFill>
            </a:endParaRPr>
          </a:p>
        </p:txBody>
      </p:sp>
    </p:spTree>
    <p:extLst>
      <p:ext uri="{BB962C8B-B14F-4D97-AF65-F5344CB8AC3E}">
        <p14:creationId xmlns:p14="http://schemas.microsoft.com/office/powerpoint/2010/main" val="2621811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 Introduction </a:t>
            </a:r>
          </a:p>
        </p:txBody>
      </p:sp>
      <p:sp>
        <p:nvSpPr>
          <p:cNvPr id="19459" name="Rectangle 3"/>
          <p:cNvSpPr>
            <a:spLocks noGrp="1" noChangeArrowheads="1"/>
          </p:cNvSpPr>
          <p:nvPr>
            <p:ph idx="1"/>
          </p:nvPr>
        </p:nvSpPr>
        <p:spPr>
          <a:xfrm>
            <a:off x="457200" y="1295400"/>
            <a:ext cx="8686800" cy="5715000"/>
          </a:xfrm>
        </p:spPr>
        <p:txBody>
          <a:bodyPr/>
          <a:lstStyle/>
          <a:p>
            <a:r>
              <a:rPr lang="en-US" altLang="x-none" dirty="0">
                <a:latin typeface="Times New Roman" panose="02020603050405020304" pitchFamily="18" charset="0"/>
                <a:cs typeface="Times New Roman" panose="02020603050405020304" pitchFamily="18" charset="0"/>
              </a:rPr>
              <a:t>Barrier options are options that have a payout that is dependent not only on the terminal stock price, but also depend upon whether the stock attains some “barrier” during the life of the option.  Two general kinds:</a:t>
            </a:r>
          </a:p>
          <a:p>
            <a:pPr lvl="1"/>
            <a:r>
              <a:rPr lang="en-US" altLang="x-none" sz="2400" dirty="0">
                <a:latin typeface="Times New Roman" panose="02020603050405020304" pitchFamily="18" charset="0"/>
                <a:cs typeface="Times New Roman" panose="02020603050405020304" pitchFamily="18" charset="0"/>
              </a:rPr>
              <a:t>Knock-in options: The option comes into existence only if the stock reaches a given barrier during its life. </a:t>
            </a:r>
          </a:p>
          <a:p>
            <a:pPr lvl="1"/>
            <a:r>
              <a:rPr lang="en-US" altLang="x-none" sz="2400" dirty="0">
                <a:latin typeface="Times New Roman" panose="02020603050405020304" pitchFamily="18" charset="0"/>
                <a:cs typeface="Times New Roman" panose="02020603050405020304" pitchFamily="18" charset="0"/>
              </a:rPr>
              <a:t>Knock-out options: The option ceases to exist if the stock reaches a given barrier during the options life.</a:t>
            </a:r>
          </a:p>
          <a:p>
            <a:pPr lvl="1"/>
            <a:endParaRPr lang="en-US" altLang="x-none" sz="2400" dirty="0">
              <a:latin typeface="Times New Roman" panose="02020603050405020304" pitchFamily="18" charset="0"/>
              <a:cs typeface="Times New Roman" panose="02020603050405020304" pitchFamily="18" charset="0"/>
            </a:endParaRPr>
          </a:p>
          <a:p>
            <a:r>
              <a:rPr lang="en-US" altLang="x-none" dirty="0">
                <a:latin typeface="Times New Roman" panose="02020603050405020304" pitchFamily="18" charset="0"/>
                <a:cs typeface="Times New Roman" panose="02020603050405020304" pitchFamily="18" charset="0"/>
              </a:rPr>
              <a:t>Barrier options are cheaper than European options with same parameters because of barrier constraints.</a:t>
            </a:r>
          </a:p>
        </p:txBody>
      </p:sp>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3</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362200"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4384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 Introduction(contd..) </a:t>
            </a:r>
          </a:p>
        </p:txBody>
      </p:sp>
      <p:sp>
        <p:nvSpPr>
          <p:cNvPr id="19459" name="Rectangle 3"/>
          <p:cNvSpPr>
            <a:spLocks noGrp="1" noChangeArrowheads="1"/>
          </p:cNvSpPr>
          <p:nvPr>
            <p:ph idx="1"/>
          </p:nvPr>
        </p:nvSpPr>
        <p:spPr>
          <a:xfrm>
            <a:off x="457200" y="1295400"/>
            <a:ext cx="8686800" cy="5715000"/>
          </a:xfrm>
        </p:spPr>
        <p:txBody>
          <a:bodyPr/>
          <a:lstStyle/>
          <a:p>
            <a:endParaRPr lang="en-US" altLang="x-none" dirty="0">
              <a:latin typeface="Times New Roman" panose="02020603050405020304" pitchFamily="18" charset="0"/>
              <a:cs typeface="Times New Roman" panose="02020603050405020304" pitchFamily="18" charset="0"/>
            </a:endParaRPr>
          </a:p>
        </p:txBody>
      </p:sp>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4</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362200"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4384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graphicFrame>
        <p:nvGraphicFramePr>
          <p:cNvPr id="10" name="Diagram 9">
            <a:extLst>
              <a:ext uri="{FF2B5EF4-FFF2-40B4-BE49-F238E27FC236}">
                <a16:creationId xmlns:a16="http://schemas.microsoft.com/office/drawing/2014/main" id="{B3D4438B-2FDB-BC4E-A5D7-608A87BACABB}"/>
              </a:ext>
            </a:extLst>
          </p:cNvPr>
          <p:cNvGraphicFramePr/>
          <p:nvPr>
            <p:extLst/>
          </p:nvPr>
        </p:nvGraphicFramePr>
        <p:xfrm>
          <a:off x="685800" y="1143000"/>
          <a:ext cx="8001000" cy="52578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834864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4"/>
          <p:cNvSpPr>
            <a:spLocks noGrp="1" noChangeArrowheads="1"/>
          </p:cNvSpPr>
          <p:nvPr>
            <p:ph type="title"/>
          </p:nvPr>
        </p:nvSpPr>
        <p:spPr>
          <a:noFill/>
        </p:spPr>
        <p:txBody>
          <a:bodyPr/>
          <a:lstStyle/>
          <a:p>
            <a:pPr eaLnBrk="1" hangingPunct="1"/>
            <a:r>
              <a:rPr lang="en-US" dirty="0">
                <a:latin typeface="Times New Roman" panose="02020603050405020304" pitchFamily="18" charset="0"/>
                <a:cs typeface="Times New Roman" panose="02020603050405020304" pitchFamily="18" charset="0"/>
              </a:rPr>
              <a:t>Introduction(contd..)</a:t>
            </a:r>
          </a:p>
        </p:txBody>
      </p:sp>
      <p:sp>
        <p:nvSpPr>
          <p:cNvPr id="7171" name="Rectangle 3"/>
          <p:cNvSpPr>
            <a:spLocks noGrp="1" noChangeArrowheads="1"/>
          </p:cNvSpPr>
          <p:nvPr>
            <p:ph idx="1"/>
          </p:nvPr>
        </p:nvSpPr>
        <p:spPr>
          <a:xfrm>
            <a:off x="457200" y="1524000"/>
            <a:ext cx="8229600" cy="4876800"/>
          </a:xfrm>
        </p:spPr>
        <p:txBody>
          <a:bodyPr/>
          <a:lstStyle/>
          <a:p>
            <a:r>
              <a:rPr lang="en-US" altLang="x-none" dirty="0">
                <a:latin typeface="Times New Roman" panose="02020603050405020304" pitchFamily="18" charset="0"/>
                <a:cs typeface="Times New Roman" panose="02020603050405020304" pitchFamily="18" charset="0"/>
              </a:rPr>
              <a:t>Denote c as the value of the normal European call option at time 0, c</a:t>
            </a:r>
            <a:r>
              <a:rPr lang="en-US" altLang="x-none" baseline="-25000" dirty="0">
                <a:latin typeface="Times New Roman" panose="02020603050405020304" pitchFamily="18" charset="0"/>
                <a:cs typeface="Times New Roman" panose="02020603050405020304" pitchFamily="18" charset="0"/>
              </a:rPr>
              <a:t>up-and-in</a:t>
            </a:r>
            <a:r>
              <a:rPr lang="en-US" altLang="x-none" dirty="0">
                <a:latin typeface="Times New Roman" panose="02020603050405020304" pitchFamily="18" charset="0"/>
                <a:cs typeface="Times New Roman" panose="02020603050405020304" pitchFamily="18" charset="0"/>
              </a:rPr>
              <a:t> as the value of the up and in option at time 0 and c</a:t>
            </a:r>
            <a:r>
              <a:rPr lang="en-US" altLang="x-none" baseline="-25000" dirty="0">
                <a:latin typeface="Times New Roman" panose="02020603050405020304" pitchFamily="18" charset="0"/>
                <a:cs typeface="Times New Roman" panose="02020603050405020304" pitchFamily="18" charset="0"/>
              </a:rPr>
              <a:t>up-and-out</a:t>
            </a:r>
            <a:r>
              <a:rPr lang="en-US" altLang="x-none" dirty="0">
                <a:latin typeface="Times New Roman" panose="02020603050405020304" pitchFamily="18" charset="0"/>
                <a:cs typeface="Times New Roman" panose="02020603050405020304" pitchFamily="18" charset="0"/>
              </a:rPr>
              <a:t> as the value of the up and out option at time 0. Then, </a:t>
            </a:r>
          </a:p>
          <a:p>
            <a:pPr algn="ctr">
              <a:buFont typeface="Wingdings" charset="2"/>
              <a:buNone/>
            </a:pPr>
            <a:r>
              <a:rPr lang="en-US" altLang="x-none" dirty="0">
                <a:latin typeface="Times New Roman" panose="02020603050405020304" pitchFamily="18" charset="0"/>
                <a:cs typeface="Times New Roman" panose="02020603050405020304" pitchFamily="18" charset="0"/>
              </a:rPr>
              <a:t>c = c</a:t>
            </a:r>
            <a:r>
              <a:rPr lang="en-US" altLang="x-none" baseline="-25000" dirty="0">
                <a:latin typeface="Times New Roman" panose="02020603050405020304" pitchFamily="18" charset="0"/>
                <a:cs typeface="Times New Roman" panose="02020603050405020304" pitchFamily="18" charset="0"/>
              </a:rPr>
              <a:t>up-and-in</a:t>
            </a:r>
            <a:r>
              <a:rPr lang="en-US" altLang="x-none" dirty="0">
                <a:latin typeface="Times New Roman" panose="02020603050405020304" pitchFamily="18" charset="0"/>
                <a:cs typeface="Times New Roman" panose="02020603050405020304" pitchFamily="18" charset="0"/>
              </a:rPr>
              <a:t> + c</a:t>
            </a:r>
            <a:r>
              <a:rPr lang="en-US" altLang="x-none" baseline="-25000" dirty="0">
                <a:latin typeface="Times New Roman" panose="02020603050405020304" pitchFamily="18" charset="0"/>
                <a:cs typeface="Times New Roman" panose="02020603050405020304" pitchFamily="18" charset="0"/>
              </a:rPr>
              <a:t>up-and-out</a:t>
            </a:r>
          </a:p>
          <a:p>
            <a:pPr eaLnBrk="1" hangingPunct="1"/>
            <a:endParaRPr lang="en-US" altLang="x-none" dirty="0">
              <a:latin typeface="Times New Roman" panose="02020603050405020304" pitchFamily="18" charset="0"/>
              <a:cs typeface="Times New Roman" panose="02020603050405020304" pitchFamily="18" charset="0"/>
            </a:endParaRPr>
          </a:p>
          <a:p>
            <a:pPr eaLnBrk="1" hangingPunct="1"/>
            <a:r>
              <a:rPr lang="en-US" altLang="x-none" dirty="0">
                <a:latin typeface="Times New Roman" panose="02020603050405020304" pitchFamily="18" charset="0"/>
                <a:cs typeface="Times New Roman" panose="02020603050405020304" pitchFamily="18" charset="0"/>
              </a:rPr>
              <a:t>The barrier level, B has to be greater than exercise price, K for an up and out call option.</a:t>
            </a:r>
          </a:p>
          <a:p>
            <a:pPr eaLnBrk="1" hangingPunct="1"/>
            <a:endParaRPr lang="en-US" sz="2000" dirty="0"/>
          </a:p>
        </p:txBody>
      </p:sp>
      <p:sp>
        <p:nvSpPr>
          <p:cNvPr id="7172"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91444173-A656-4FDB-A928-7740AA212D23}" type="slidenum">
              <a:rPr lang="en-US" smtClean="0">
                <a:solidFill>
                  <a:srgbClr val="486656"/>
                </a:solidFill>
              </a:rPr>
              <a:pPr/>
              <a:t>5</a:t>
            </a:fld>
            <a:endParaRPr lang="en-US">
              <a:solidFill>
                <a:srgbClr val="486656"/>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endParaRPr lang="en-US" dirty="0"/>
          </a:p>
        </p:txBody>
      </p:sp>
      <p:sp>
        <p:nvSpPr>
          <p:cNvPr id="5123" name="Rectangle 3"/>
          <p:cNvSpPr>
            <a:spLocks noGrp="1" noChangeArrowheads="1"/>
          </p:cNvSpPr>
          <p:nvPr>
            <p:ph idx="1"/>
          </p:nvPr>
        </p:nvSpPr>
        <p:spPr>
          <a:xfrm>
            <a:off x="438150" y="1524000"/>
            <a:ext cx="8229600" cy="4572000"/>
          </a:xfrm>
          <a:ln>
            <a:prstDash val="sysDash"/>
          </a:ln>
        </p:spPr>
        <p:txBody>
          <a:bodyPr/>
          <a:lstStyle/>
          <a:p>
            <a:pPr>
              <a:buAutoNum type="arabicPeriod"/>
            </a:pPr>
            <a:r>
              <a:rPr lang="en-US" sz="4000" dirty="0">
                <a:latin typeface="Times New Roman" panose="02020603050405020304" pitchFamily="18" charset="0"/>
                <a:cs typeface="Times New Roman" panose="02020603050405020304" pitchFamily="18" charset="0"/>
              </a:rPr>
              <a:t>Introduction</a:t>
            </a:r>
          </a:p>
          <a:p>
            <a:pPr>
              <a:buAutoNum type="arabicPeriod"/>
            </a:pPr>
            <a:r>
              <a:rPr lang="en-US" sz="4000" dirty="0">
                <a:latin typeface="Times New Roman" panose="02020603050405020304" pitchFamily="18" charset="0"/>
                <a:cs typeface="Times New Roman" panose="02020603050405020304" pitchFamily="18" charset="0"/>
              </a:rPr>
              <a:t>Methodology</a:t>
            </a:r>
          </a:p>
          <a:p>
            <a:pPr>
              <a:buAutoNum type="arabicPeriod"/>
            </a:pPr>
            <a:r>
              <a:rPr lang="en-US" sz="4000" dirty="0">
                <a:latin typeface="Times New Roman" panose="02020603050405020304" pitchFamily="18" charset="0"/>
                <a:cs typeface="Times New Roman" panose="02020603050405020304" pitchFamily="18" charset="0"/>
              </a:rPr>
              <a:t>Results</a:t>
            </a:r>
          </a:p>
          <a:p>
            <a:pPr>
              <a:buAutoNum type="arabicPeriod"/>
            </a:pPr>
            <a:r>
              <a:rPr lang="en-US" sz="4000" dirty="0">
                <a:latin typeface="Times New Roman" panose="02020603050405020304" pitchFamily="18" charset="0"/>
                <a:cs typeface="Times New Roman" panose="02020603050405020304" pitchFamily="18" charset="0"/>
              </a:rPr>
              <a:t>Recommendations</a:t>
            </a:r>
          </a:p>
          <a:p>
            <a:pPr marL="0" indent="0" eaLnBrk="1" hangingPunct="1">
              <a:buNone/>
            </a:pP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5124"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516DAC09-C009-4E03-BD47-D3CEC4F7C877}" type="slidenum">
              <a:rPr lang="en-US" smtClean="0">
                <a:solidFill>
                  <a:srgbClr val="486656"/>
                </a:solidFill>
              </a:rPr>
              <a:pPr/>
              <a:t>6</a:t>
            </a:fld>
            <a:endParaRPr lang="en-US">
              <a:solidFill>
                <a:srgbClr val="486656"/>
              </a:solidFill>
            </a:endParaRPr>
          </a:p>
        </p:txBody>
      </p:sp>
      <p:sp>
        <p:nvSpPr>
          <p:cNvPr id="2" name="Rounded Rectangle 1">
            <a:extLst>
              <a:ext uri="{FF2B5EF4-FFF2-40B4-BE49-F238E27FC236}">
                <a16:creationId xmlns:a16="http://schemas.microsoft.com/office/drawing/2014/main" id="{68F79CDD-2C92-AA49-BDF4-264D70F70468}"/>
              </a:ext>
            </a:extLst>
          </p:cNvPr>
          <p:cNvSpPr/>
          <p:nvPr/>
        </p:nvSpPr>
        <p:spPr bwMode="auto">
          <a:xfrm>
            <a:off x="432642" y="2209800"/>
            <a:ext cx="3682158" cy="838200"/>
          </a:xfrm>
          <a:prstGeom prst="roundRect">
            <a:avLst/>
          </a:prstGeom>
          <a:noFill/>
          <a:ln w="38100" cap="flat" cmpd="sng" algn="ctr">
            <a:solidFill>
              <a:srgbClr val="FFC000"/>
            </a:solidFill>
            <a:prstDash val="sysDash"/>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227953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 Black- Scholes model </a:t>
            </a:r>
          </a:p>
        </p:txBody>
      </p:sp>
      <mc:AlternateContent xmlns:mc="http://schemas.openxmlformats.org/markup-compatibility/2006">
        <mc:Choice xmlns:a14="http://schemas.microsoft.com/office/drawing/2010/main" Requires="a14">
          <p:sp>
            <p:nvSpPr>
              <p:cNvPr id="19459" name="Rectangle 3"/>
              <p:cNvSpPr>
                <a:spLocks noGrp="1" noChangeArrowheads="1"/>
              </p:cNvSpPr>
              <p:nvPr>
                <p:ph idx="1"/>
              </p:nvPr>
            </p:nvSpPr>
            <p:spPr>
              <a:xfrm>
                <a:off x="457200" y="1295400"/>
                <a:ext cx="8686800" cy="5715000"/>
              </a:xfrm>
            </p:spPr>
            <p:txBody>
              <a:bodyPr/>
              <a:lstStyle/>
              <a:p>
                <a:pPr algn="just"/>
                <a:r>
                  <a:rPr lang="en-US" dirty="0">
                    <a:latin typeface="Times New Roman" panose="02020603050405020304" pitchFamily="18" charset="0"/>
                    <a:cs typeface="Times New Roman" panose="02020603050405020304" pitchFamily="18" charset="0"/>
                  </a:rPr>
                  <a:t>The price of an up-and-out call option for the case where the underlying stock price follows a Geometric Brownian Motion (GBM) diffusion process is,</a:t>
                </a:r>
              </a:p>
              <a:p>
                <a:pPr algn="just"/>
                <a14:m>
                  <m:oMath xmlns:m="http://schemas.openxmlformats.org/officeDocument/2006/math">
                    <m:sSub>
                      <m:sSubPr>
                        <m:ctrlPr>
                          <a:rPr lang="en-US" i="1">
                            <a:latin typeface="Cambria Math" panose="02040503050406030204" pitchFamily="18" charset="0"/>
                          </a:rPr>
                        </m:ctrlPr>
                      </m:sSubPr>
                      <m:e>
                        <m:r>
                          <m:rPr>
                            <m:sty m:val="p"/>
                          </m:rPr>
                          <a:rPr lang="en-US">
                            <a:latin typeface="Cambria Math" panose="02040503050406030204" pitchFamily="18" charset="0"/>
                          </a:rPr>
                          <m:t>c</m:t>
                        </m:r>
                      </m:e>
                      <m:sub>
                        <m:r>
                          <m:rPr>
                            <m:sty m:val="p"/>
                          </m:rPr>
                          <a:rPr lang="en-US">
                            <a:latin typeface="Cambria Math" panose="02040503050406030204" pitchFamily="18" charset="0"/>
                          </a:rPr>
                          <m:t>up</m:t>
                        </m:r>
                        <m:r>
                          <a:rPr lang="en-US" i="1">
                            <a:latin typeface="Cambria Math" panose="02040503050406030204" pitchFamily="18" charset="0"/>
                          </a:rPr>
                          <m:t>−</m:t>
                        </m:r>
                        <m:r>
                          <m:rPr>
                            <m:sty m:val="p"/>
                          </m:rPr>
                          <a:rPr lang="en-US">
                            <a:latin typeface="Cambria Math" panose="02040503050406030204" pitchFamily="18" charset="0"/>
                          </a:rPr>
                          <m:t>out</m:t>
                        </m:r>
                        <m:r>
                          <a:rPr lang="en-US" i="1">
                            <a:latin typeface="Cambria Math" panose="02040503050406030204" pitchFamily="18" charset="0"/>
                          </a:rPr>
                          <m:t>−</m:t>
                        </m:r>
                        <m:r>
                          <m:rPr>
                            <m:sty m:val="p"/>
                          </m:rPr>
                          <a:rPr lang="en-US">
                            <a:latin typeface="Cambria Math" panose="02040503050406030204" pitchFamily="18" charset="0"/>
                          </a:rPr>
                          <m:t>call</m:t>
                        </m:r>
                      </m:sub>
                    </m:sSub>
                    <m:r>
                      <a:rPr lang="en-US">
                        <a:latin typeface="Cambria Math" panose="02040503050406030204" pitchFamily="18" charset="0"/>
                      </a:rPr>
                      <m:t>=</m:t>
                    </m:r>
                    <m:sSub>
                      <m:sSubPr>
                        <m:ctrlPr>
                          <a:rPr lang="en-US" i="1">
                            <a:latin typeface="Cambria Math" panose="02040503050406030204" pitchFamily="18" charset="0"/>
                          </a:rPr>
                        </m:ctrlPr>
                      </m:sSubPr>
                      <m:e>
                        <m:r>
                          <m:rPr>
                            <m:sty m:val="p"/>
                          </m:rPr>
                          <a:rPr lang="en-US">
                            <a:latin typeface="Cambria Math" panose="02040503050406030204" pitchFamily="18" charset="0"/>
                          </a:rPr>
                          <m:t>S</m:t>
                        </m:r>
                      </m:e>
                      <m:sub>
                        <m:r>
                          <a:rPr lang="en-US">
                            <a:latin typeface="Cambria Math" panose="02040503050406030204" pitchFamily="18" charset="0"/>
                          </a:rPr>
                          <m:t>0</m:t>
                        </m:r>
                      </m:sub>
                    </m:sSub>
                    <m:d>
                      <m:dPr>
                        <m:begChr m:val="["/>
                        <m:endChr m:val="]"/>
                        <m:ctrlPr>
                          <a:rPr lang="en-US" i="1">
                            <a:latin typeface="Cambria Math" panose="02040503050406030204" pitchFamily="18" charset="0"/>
                          </a:rPr>
                        </m:ctrlPr>
                      </m:dPr>
                      <m:e>
                        <m:r>
                          <m:rPr>
                            <m:sty m:val="p"/>
                          </m:rPr>
                          <a:rPr lang="en-US">
                            <a:latin typeface="Cambria Math" panose="02040503050406030204" pitchFamily="18" charset="0"/>
                          </a:rPr>
                          <m:t>N</m:t>
                        </m:r>
                        <m:d>
                          <m:dPr>
                            <m:ctrlPr>
                              <a:rPr lang="en-US" i="1">
                                <a:latin typeface="Cambria Math" panose="02040503050406030204" pitchFamily="18" charset="0"/>
                              </a:rPr>
                            </m:ctrlPr>
                          </m:dPr>
                          <m:e>
                            <m:r>
                              <m:rPr>
                                <m:sty m:val="p"/>
                              </m:rPr>
                              <a:rPr lang="en-US">
                                <a:latin typeface="Cambria Math" panose="02040503050406030204" pitchFamily="18" charset="0"/>
                              </a:rPr>
                              <m:t>d</m:t>
                            </m:r>
                            <m:r>
                              <a:rPr lang="en-US">
                                <a:latin typeface="Cambria Math" panose="02040503050406030204" pitchFamily="18" charset="0"/>
                              </a:rPr>
                              <m:t>1</m:t>
                            </m:r>
                          </m:e>
                        </m:d>
                        <m:r>
                          <a:rPr lang="en-US" i="1">
                            <a:latin typeface="Cambria Math" panose="02040503050406030204" pitchFamily="18" charset="0"/>
                          </a:rPr>
                          <m:t>−</m:t>
                        </m:r>
                        <m:r>
                          <m:rPr>
                            <m:sty m:val="p"/>
                          </m:rPr>
                          <a:rPr lang="en-US">
                            <a:latin typeface="Cambria Math" panose="02040503050406030204" pitchFamily="18" charset="0"/>
                          </a:rPr>
                          <m:t>N</m:t>
                        </m:r>
                        <m:d>
                          <m:dPr>
                            <m:ctrlPr>
                              <a:rPr lang="en-US" i="1">
                                <a:latin typeface="Cambria Math" panose="02040503050406030204" pitchFamily="18" charset="0"/>
                              </a:rPr>
                            </m:ctrlPr>
                          </m:dPr>
                          <m:e>
                            <m:r>
                              <m:rPr>
                                <m:sty m:val="p"/>
                              </m:rPr>
                              <a:rPr lang="en-US">
                                <a:latin typeface="Cambria Math" panose="02040503050406030204" pitchFamily="18" charset="0"/>
                              </a:rPr>
                              <m:t>d</m:t>
                            </m:r>
                            <m:r>
                              <a:rPr lang="en-US">
                                <a:latin typeface="Cambria Math" panose="02040503050406030204" pitchFamily="18" charset="0"/>
                              </a:rPr>
                              <m:t>3</m:t>
                            </m:r>
                          </m:e>
                        </m:d>
                      </m:e>
                    </m:d>
                    <m:r>
                      <a:rPr lang="en-US" i="1">
                        <a:latin typeface="Cambria Math" panose="02040503050406030204" pitchFamily="18" charset="0"/>
                      </a:rPr>
                      <m:t>−</m:t>
                    </m:r>
                    <m:sSup>
                      <m:sSupPr>
                        <m:ctrlPr>
                          <a:rPr lang="en-US" i="1">
                            <a:latin typeface="Cambria Math" panose="02040503050406030204" pitchFamily="18" charset="0"/>
                          </a:rPr>
                        </m:ctrlPr>
                      </m:sSupPr>
                      <m:e>
                        <m:r>
                          <m:rPr>
                            <m:sty m:val="p"/>
                          </m:rPr>
                          <a:rPr lang="en-US">
                            <a:latin typeface="Cambria Math" panose="02040503050406030204" pitchFamily="18" charset="0"/>
                          </a:rPr>
                          <m:t>e</m:t>
                        </m:r>
                      </m:e>
                      <m:sup>
                        <m:r>
                          <a:rPr lang="en-US" i="1">
                            <a:latin typeface="Cambria Math" panose="02040503050406030204" pitchFamily="18" charset="0"/>
                          </a:rPr>
                          <m:t>−</m:t>
                        </m:r>
                        <m:r>
                          <m:rPr>
                            <m:sty m:val="p"/>
                          </m:rPr>
                          <a:rPr lang="en-US">
                            <a:latin typeface="Cambria Math" panose="02040503050406030204" pitchFamily="18" charset="0"/>
                          </a:rPr>
                          <m:t>rT</m:t>
                        </m:r>
                      </m:sup>
                    </m:sSup>
                    <m:r>
                      <m:rPr>
                        <m:sty m:val="p"/>
                      </m:rPr>
                      <a:rPr lang="en-US">
                        <a:latin typeface="Cambria Math" panose="02040503050406030204" pitchFamily="18" charset="0"/>
                      </a:rPr>
                      <m:t>K</m:t>
                    </m:r>
                    <m:d>
                      <m:dPr>
                        <m:begChr m:val="["/>
                        <m:endChr m:val="]"/>
                        <m:ctrlPr>
                          <a:rPr lang="en-US" i="1">
                            <a:latin typeface="Cambria Math" panose="02040503050406030204" pitchFamily="18" charset="0"/>
                          </a:rPr>
                        </m:ctrlPr>
                      </m:dPr>
                      <m:e>
                        <m:r>
                          <m:rPr>
                            <m:sty m:val="p"/>
                          </m:rPr>
                          <a:rPr lang="en-US">
                            <a:latin typeface="Cambria Math" panose="02040503050406030204" pitchFamily="18" charset="0"/>
                          </a:rPr>
                          <m:t>N</m:t>
                        </m:r>
                        <m:d>
                          <m:dPr>
                            <m:ctrlPr>
                              <a:rPr lang="en-US" i="1">
                                <a:latin typeface="Cambria Math" panose="02040503050406030204" pitchFamily="18" charset="0"/>
                              </a:rPr>
                            </m:ctrlPr>
                          </m:dPr>
                          <m:e>
                            <m:r>
                              <m:rPr>
                                <m:sty m:val="p"/>
                              </m:rPr>
                              <a:rPr lang="en-US">
                                <a:latin typeface="Cambria Math" panose="02040503050406030204" pitchFamily="18" charset="0"/>
                              </a:rPr>
                              <m:t>d</m:t>
                            </m:r>
                            <m:r>
                              <a:rPr lang="en-US">
                                <a:latin typeface="Cambria Math" panose="02040503050406030204" pitchFamily="18" charset="0"/>
                              </a:rPr>
                              <m:t>2</m:t>
                            </m:r>
                          </m:e>
                        </m:d>
                        <m:r>
                          <a:rPr lang="en-US" i="1">
                            <a:latin typeface="Cambria Math" panose="02040503050406030204" pitchFamily="18" charset="0"/>
                          </a:rPr>
                          <m:t>−</m:t>
                        </m:r>
                        <m:r>
                          <m:rPr>
                            <m:sty m:val="p"/>
                          </m:rPr>
                          <a:rPr lang="en-US">
                            <a:latin typeface="Cambria Math" panose="02040503050406030204" pitchFamily="18" charset="0"/>
                          </a:rPr>
                          <m:t>N</m:t>
                        </m:r>
                        <m:d>
                          <m:dPr>
                            <m:ctrlPr>
                              <a:rPr lang="en-US" i="1">
                                <a:latin typeface="Cambria Math" panose="02040503050406030204" pitchFamily="18" charset="0"/>
                              </a:rPr>
                            </m:ctrlPr>
                          </m:dPr>
                          <m:e>
                            <m:r>
                              <m:rPr>
                                <m:sty m:val="p"/>
                              </m:rPr>
                              <a:rPr lang="en-US">
                                <a:latin typeface="Cambria Math" panose="02040503050406030204" pitchFamily="18" charset="0"/>
                              </a:rPr>
                              <m:t>d</m:t>
                            </m:r>
                            <m:r>
                              <a:rPr lang="en-US">
                                <a:latin typeface="Cambria Math" panose="02040503050406030204" pitchFamily="18" charset="0"/>
                              </a:rPr>
                              <m:t>4</m:t>
                            </m:r>
                          </m:e>
                        </m:d>
                      </m:e>
                    </m:d>
                  </m:oMath>
                </a14:m>
                <a:endParaRPr lang="en-US" i="1"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     </a:t>
                </a:r>
                <a14:m>
                  <m:oMath xmlns:m="http://schemas.openxmlformats.org/officeDocument/2006/math">
                    <m:r>
                      <a:rPr lang="en-US" i="1">
                        <a:latin typeface="Cambria Math" panose="02040503050406030204" pitchFamily="18" charset="0"/>
                      </a:rPr>
                      <m:t>                               −</m:t>
                    </m:r>
                    <m:r>
                      <m:rPr>
                        <m:sty m:val="p"/>
                      </m:rPr>
                      <a:rPr lang="en-US">
                        <a:latin typeface="Cambria Math" panose="02040503050406030204" pitchFamily="18" charset="0"/>
                      </a:rPr>
                      <m:t>B</m:t>
                    </m:r>
                    <m:r>
                      <a:rPr lang="en-US" i="1">
                        <a:latin typeface="Cambria Math" panose="02040503050406030204" pitchFamily="18" charset="0"/>
                      </a:rPr>
                      <m:t>∗</m:t>
                    </m:r>
                    <m:r>
                      <m:rPr>
                        <m:sty m:val="p"/>
                      </m:rPr>
                      <a:rPr lang="en-US">
                        <a:latin typeface="Cambria Math" panose="02040503050406030204" pitchFamily="18" charset="0"/>
                      </a:rPr>
                      <m:t>a</m:t>
                    </m:r>
                    <m:r>
                      <a:rPr lang="en-US" i="1">
                        <a:latin typeface="Cambria Math" panose="02040503050406030204" pitchFamily="18" charset="0"/>
                      </a:rPr>
                      <m:t>∗</m:t>
                    </m:r>
                    <m:r>
                      <a:rPr lang="en-US">
                        <a:latin typeface="Cambria Math" panose="02040503050406030204" pitchFamily="18" charset="0"/>
                      </a:rPr>
                      <m:t>[</m:t>
                    </m:r>
                    <m:r>
                      <m:rPr>
                        <m:sty m:val="p"/>
                      </m:rPr>
                      <a:rPr lang="en-US">
                        <a:latin typeface="Cambria Math" panose="02040503050406030204" pitchFamily="18" charset="0"/>
                      </a:rPr>
                      <m:t>N</m:t>
                    </m:r>
                    <m:d>
                      <m:dPr>
                        <m:ctrlPr>
                          <a:rPr lang="en-US" i="1">
                            <a:latin typeface="Cambria Math" panose="02040503050406030204" pitchFamily="18" charset="0"/>
                          </a:rPr>
                        </m:ctrlPr>
                      </m:dPr>
                      <m:e>
                        <m:r>
                          <m:rPr>
                            <m:sty m:val="p"/>
                          </m:rPr>
                          <a:rPr lang="en-US">
                            <a:latin typeface="Cambria Math" panose="02040503050406030204" pitchFamily="18" charset="0"/>
                          </a:rPr>
                          <m:t>d</m:t>
                        </m:r>
                        <m:r>
                          <a:rPr lang="en-US">
                            <a:latin typeface="Cambria Math" panose="02040503050406030204" pitchFamily="18" charset="0"/>
                          </a:rPr>
                          <m:t>7</m:t>
                        </m:r>
                      </m:e>
                    </m:d>
                    <m:r>
                      <a:rPr lang="en-US" i="1">
                        <a:latin typeface="Cambria Math" panose="02040503050406030204" pitchFamily="18" charset="0"/>
                      </a:rPr>
                      <m:t>−</m:t>
                    </m:r>
                    <m:r>
                      <m:rPr>
                        <m:sty m:val="p"/>
                      </m:rPr>
                      <a:rPr lang="en-US">
                        <a:latin typeface="Cambria Math" panose="02040503050406030204" pitchFamily="18" charset="0"/>
                      </a:rPr>
                      <m:t>N</m:t>
                    </m:r>
                    <m:d>
                      <m:dPr>
                        <m:ctrlPr>
                          <a:rPr lang="en-US" i="1">
                            <a:latin typeface="Cambria Math" panose="02040503050406030204" pitchFamily="18" charset="0"/>
                          </a:rPr>
                        </m:ctrlPr>
                      </m:dPr>
                      <m:e>
                        <m:r>
                          <m:rPr>
                            <m:sty m:val="p"/>
                          </m:rPr>
                          <a:rPr lang="en-US">
                            <a:latin typeface="Cambria Math" panose="02040503050406030204" pitchFamily="18" charset="0"/>
                          </a:rPr>
                          <m:t>d</m:t>
                        </m:r>
                        <m:r>
                          <a:rPr lang="en-US">
                            <a:latin typeface="Cambria Math" panose="02040503050406030204" pitchFamily="18" charset="0"/>
                          </a:rPr>
                          <m:t>5</m:t>
                        </m:r>
                      </m:e>
                    </m:d>
                  </m:oMath>
                </a14:m>
                <a:endParaRPr lang="en-US" dirty="0">
                  <a:latin typeface="Times New Roman" panose="02020603050405020304" pitchFamily="18" charset="0"/>
                  <a:cs typeface="Times New Roman" panose="02020603050405020304" pitchFamily="18" charset="0"/>
                </a:endParaRPr>
              </a:p>
              <a:p>
                <a:pPr marL="0" indent="0" algn="just">
                  <a:buNone/>
                </a:pPr>
                <a:r>
                  <a:rPr lang="en-US" dirty="0">
                    <a:latin typeface="Times New Roman" panose="02020603050405020304" pitchFamily="18" charset="0"/>
                    <a:cs typeface="Times New Roman" panose="02020603050405020304" pitchFamily="18" charset="0"/>
                  </a:rPr>
                  <a:t>                        </a:t>
                </a:r>
                <a14:m>
                  <m:oMath xmlns:m="http://schemas.openxmlformats.org/officeDocument/2006/math">
                    <m:sSup>
                      <m:sSupPr>
                        <m:ctrlPr>
                          <a:rPr lang="en-US" i="1">
                            <a:latin typeface="Cambria Math" panose="02040503050406030204" pitchFamily="18" charset="0"/>
                          </a:rPr>
                        </m:ctrlPr>
                      </m:sSupPr>
                      <m:e>
                        <m:r>
                          <a:rPr lang="en-US">
                            <a:latin typeface="Cambria Math" panose="02040503050406030204" pitchFamily="18" charset="0"/>
                          </a:rPr>
                          <m:t>      +</m:t>
                        </m:r>
                        <m:r>
                          <m:rPr>
                            <m:sty m:val="p"/>
                          </m:rPr>
                          <a:rPr lang="en-US">
                            <a:latin typeface="Cambria Math" panose="02040503050406030204" pitchFamily="18" charset="0"/>
                          </a:rPr>
                          <m:t>e</m:t>
                        </m:r>
                      </m:e>
                      <m:sup>
                        <m:r>
                          <a:rPr lang="en-US" i="1">
                            <a:latin typeface="Cambria Math" panose="02040503050406030204" pitchFamily="18" charset="0"/>
                          </a:rPr>
                          <m:t>−</m:t>
                        </m:r>
                        <m:r>
                          <m:rPr>
                            <m:sty m:val="p"/>
                          </m:rPr>
                          <a:rPr lang="en-US">
                            <a:latin typeface="Cambria Math" panose="02040503050406030204" pitchFamily="18" charset="0"/>
                          </a:rPr>
                          <m:t>rT</m:t>
                        </m:r>
                      </m:sup>
                    </m:sSup>
                    <m:r>
                      <a:rPr lang="en-US" i="1">
                        <a:latin typeface="Cambria Math" panose="02040503050406030204" pitchFamily="18" charset="0"/>
                      </a:rPr>
                      <m:t>∗</m:t>
                    </m:r>
                    <m:r>
                      <m:rPr>
                        <m:sty m:val="p"/>
                      </m:rPr>
                      <a:rPr lang="en-US">
                        <a:latin typeface="Cambria Math" panose="02040503050406030204" pitchFamily="18" charset="0"/>
                      </a:rPr>
                      <m:t>K</m:t>
                    </m:r>
                    <m:r>
                      <a:rPr lang="en-US" i="1">
                        <a:latin typeface="Cambria Math" panose="02040503050406030204" pitchFamily="18" charset="0"/>
                      </a:rPr>
                      <m:t>∗</m:t>
                    </m:r>
                    <m:r>
                      <m:rPr>
                        <m:sty m:val="p"/>
                      </m:rPr>
                      <a:rPr lang="en-US">
                        <a:latin typeface="Cambria Math" panose="02040503050406030204" pitchFamily="18" charset="0"/>
                      </a:rPr>
                      <m:t>b</m:t>
                    </m:r>
                    <m:r>
                      <a:rPr lang="en-US" i="1">
                        <a:latin typeface="Cambria Math" panose="02040503050406030204" pitchFamily="18" charset="0"/>
                      </a:rPr>
                      <m:t>∗</m:t>
                    </m:r>
                    <m:r>
                      <a:rPr lang="en-US">
                        <a:latin typeface="Cambria Math" panose="02040503050406030204" pitchFamily="18" charset="0"/>
                      </a:rPr>
                      <m:t>[</m:t>
                    </m:r>
                    <m:r>
                      <m:rPr>
                        <m:sty m:val="p"/>
                      </m:rPr>
                      <a:rPr lang="en-US">
                        <a:latin typeface="Cambria Math" panose="02040503050406030204" pitchFamily="18" charset="0"/>
                      </a:rPr>
                      <m:t>N</m:t>
                    </m:r>
                    <m:d>
                      <m:dPr>
                        <m:ctrlPr>
                          <a:rPr lang="en-US" i="1">
                            <a:latin typeface="Cambria Math" panose="02040503050406030204" pitchFamily="18" charset="0"/>
                          </a:rPr>
                        </m:ctrlPr>
                      </m:dPr>
                      <m:e>
                        <m:r>
                          <m:rPr>
                            <m:sty m:val="p"/>
                          </m:rPr>
                          <a:rPr lang="en-US">
                            <a:latin typeface="Cambria Math" panose="02040503050406030204" pitchFamily="18" charset="0"/>
                          </a:rPr>
                          <m:t>d</m:t>
                        </m:r>
                        <m:r>
                          <a:rPr lang="en-US">
                            <a:latin typeface="Cambria Math" panose="02040503050406030204" pitchFamily="18" charset="0"/>
                          </a:rPr>
                          <m:t>8</m:t>
                        </m:r>
                      </m:e>
                    </m:d>
                    <m:r>
                      <a:rPr lang="en-US" i="1">
                        <a:latin typeface="Cambria Math" panose="02040503050406030204" pitchFamily="18" charset="0"/>
                      </a:rPr>
                      <m:t>−</m:t>
                    </m:r>
                    <m:r>
                      <m:rPr>
                        <m:sty m:val="p"/>
                      </m:rPr>
                      <a:rPr lang="en-US">
                        <a:latin typeface="Cambria Math" panose="02040503050406030204" pitchFamily="18" charset="0"/>
                      </a:rPr>
                      <m:t>N</m:t>
                    </m:r>
                    <m:r>
                      <a:rPr lang="en-US">
                        <a:latin typeface="Cambria Math" panose="02040503050406030204" pitchFamily="18" charset="0"/>
                      </a:rPr>
                      <m:t>(</m:t>
                    </m:r>
                    <m:r>
                      <m:rPr>
                        <m:sty m:val="p"/>
                      </m:rPr>
                      <a:rPr lang="en-US">
                        <a:latin typeface="Cambria Math" panose="02040503050406030204" pitchFamily="18" charset="0"/>
                      </a:rPr>
                      <m:t>d</m:t>
                    </m:r>
                    <m:r>
                      <a:rPr lang="en-US">
                        <a:latin typeface="Cambria Math" panose="02040503050406030204" pitchFamily="18" charset="0"/>
                      </a:rPr>
                      <m:t>6)]</m:t>
                    </m:r>
                  </m:oMath>
                </a14:m>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where,</a:t>
                </a:r>
              </a:p>
              <a:p>
                <a:pPr marL="0" indent="0">
                  <a:buNone/>
                </a:pPr>
                <a:r>
                  <a:rPr lang="en-US" dirty="0">
                    <a:latin typeface="Times New Roman" panose="02020603050405020304" pitchFamily="18" charset="0"/>
                    <a:cs typeface="Times New Roman" panose="02020603050405020304" pitchFamily="18" charset="0"/>
                  </a:rPr>
                  <a:t>    </a:t>
                </a:r>
                <a14:m>
                  <m:oMath xmlns:m="http://schemas.openxmlformats.org/officeDocument/2006/math">
                    <m:r>
                      <m:rPr>
                        <m:sty m:val="p"/>
                      </m:rPr>
                      <a:rPr lang="en-US">
                        <a:latin typeface="Cambria Math" panose="02040503050406030204" pitchFamily="18" charset="0"/>
                      </a:rPr>
                      <m:t>a</m:t>
                    </m:r>
                    <m:r>
                      <a:rPr lang="en-US">
                        <a:latin typeface="Cambria Math" panose="02040503050406030204" pitchFamily="18" charset="0"/>
                      </a:rPr>
                      <m:t>=</m:t>
                    </m:r>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a:latin typeface="Cambria Math" panose="02040503050406030204" pitchFamily="18" charset="0"/>
                              </a:rPr>
                              <m:t>(</m:t>
                            </m:r>
                            <m:r>
                              <m:rPr>
                                <m:sty m:val="p"/>
                              </m:rPr>
                              <a:rPr lang="en-US">
                                <a:latin typeface="Cambria Math" panose="02040503050406030204" pitchFamily="18" charset="0"/>
                              </a:rPr>
                              <m:t>S</m:t>
                            </m:r>
                          </m:e>
                          <m:sub>
                            <m:r>
                              <a:rPr lang="en-US">
                                <a:latin typeface="Cambria Math" panose="02040503050406030204" pitchFamily="18" charset="0"/>
                              </a:rPr>
                              <m:t>0</m:t>
                            </m:r>
                          </m:sub>
                        </m:sSub>
                        <m:r>
                          <a:rPr lang="en-US">
                            <a:latin typeface="Cambria Math" panose="02040503050406030204" pitchFamily="18" charset="0"/>
                          </a:rPr>
                          <m:t>/</m:t>
                        </m:r>
                        <m:r>
                          <m:rPr>
                            <m:sty m:val="p"/>
                          </m:rPr>
                          <a:rPr lang="en-US">
                            <a:latin typeface="Cambria Math" panose="02040503050406030204" pitchFamily="18" charset="0"/>
                          </a:rPr>
                          <m:t>B</m:t>
                        </m:r>
                        <m:r>
                          <a:rPr lang="en-US">
                            <a:latin typeface="Cambria Math" panose="02040503050406030204" pitchFamily="18" charset="0"/>
                          </a:rPr>
                          <m:t>)</m:t>
                        </m:r>
                      </m:e>
                      <m:sup>
                        <m:r>
                          <a:rPr lang="en-US" i="1">
                            <a:latin typeface="Cambria Math" panose="02040503050406030204" pitchFamily="18" charset="0"/>
                          </a:rPr>
                          <m:t>−</m:t>
                        </m:r>
                        <m:r>
                          <a:rPr lang="en-US">
                            <a:latin typeface="Cambria Math" panose="02040503050406030204" pitchFamily="18" charset="0"/>
                          </a:rPr>
                          <m:t>2</m:t>
                        </m:r>
                        <m:r>
                          <m:rPr>
                            <m:sty m:val="p"/>
                          </m:rPr>
                          <a:rPr lang="en-US">
                            <a:latin typeface="Cambria Math" panose="02040503050406030204" pitchFamily="18" charset="0"/>
                          </a:rPr>
                          <m:t>r</m:t>
                        </m:r>
                        <m:r>
                          <a:rPr lang="en-US">
                            <a:latin typeface="Cambria Math" panose="02040503050406030204" pitchFamily="18" charset="0"/>
                          </a:rPr>
                          <m:t>/</m:t>
                        </m:r>
                        <m:sSup>
                          <m:sSupPr>
                            <m:ctrlPr>
                              <a:rPr lang="en-US" i="1">
                                <a:latin typeface="Cambria Math" panose="02040503050406030204" pitchFamily="18" charset="0"/>
                              </a:rPr>
                            </m:ctrlPr>
                          </m:sSupPr>
                          <m:e>
                            <m:r>
                              <m:rPr>
                                <m:sty m:val="p"/>
                              </m:rPr>
                              <a:rPr lang="en-US">
                                <a:latin typeface="Cambria Math" panose="02040503050406030204" pitchFamily="18" charset="0"/>
                              </a:rPr>
                              <m:t>σ</m:t>
                            </m:r>
                          </m:e>
                          <m:sup>
                            <m:r>
                              <a:rPr lang="en-US">
                                <a:latin typeface="Cambria Math" panose="02040503050406030204" pitchFamily="18" charset="0"/>
                              </a:rPr>
                              <m:t>2</m:t>
                            </m:r>
                          </m:sup>
                        </m:sSup>
                      </m:sup>
                    </m:sSup>
                  </m:oMath>
                </a14:m>
                <a:r>
                  <a:rPr lang="en-US" dirty="0">
                    <a:latin typeface="Times New Roman" panose="02020603050405020304" pitchFamily="18" charset="0"/>
                    <a:cs typeface="Times New Roman" panose="02020603050405020304" pitchFamily="18" charset="0"/>
                  </a:rPr>
                  <a:t> </a:t>
                </a:r>
              </a:p>
              <a:p>
                <a:pPr marL="0" indent="0">
                  <a:buNone/>
                </a:pPr>
                <a:r>
                  <a:rPr lang="en-US" dirty="0">
                    <a:latin typeface="Times New Roman" panose="02020603050405020304" pitchFamily="18" charset="0"/>
                    <a:cs typeface="Times New Roman" panose="02020603050405020304" pitchFamily="18" charset="0"/>
                  </a:rPr>
                  <a:t>    b = </a:t>
                </a:r>
                <a14:m>
                  <m:oMath xmlns:m="http://schemas.openxmlformats.org/officeDocument/2006/math">
                    <m:sSup>
                      <m:sSupPr>
                        <m:ctrlPr>
                          <a:rPr lang="en-US" i="1">
                            <a:latin typeface="Cambria Math" panose="02040503050406030204" pitchFamily="18" charset="0"/>
                          </a:rPr>
                        </m:ctrlPr>
                      </m:sSupPr>
                      <m:e>
                        <m:sSub>
                          <m:sSubPr>
                            <m:ctrlPr>
                              <a:rPr lang="en-US" i="1">
                                <a:latin typeface="Cambria Math" panose="02040503050406030204" pitchFamily="18" charset="0"/>
                              </a:rPr>
                            </m:ctrlPr>
                          </m:sSubPr>
                          <m:e>
                            <m:r>
                              <a:rPr lang="en-US">
                                <a:latin typeface="Cambria Math" panose="02040503050406030204" pitchFamily="18" charset="0"/>
                              </a:rPr>
                              <m:t>(</m:t>
                            </m:r>
                            <m:r>
                              <m:rPr>
                                <m:sty m:val="p"/>
                              </m:rPr>
                              <a:rPr lang="en-US">
                                <a:latin typeface="Cambria Math" panose="02040503050406030204" pitchFamily="18" charset="0"/>
                              </a:rPr>
                              <m:t>S</m:t>
                            </m:r>
                          </m:e>
                          <m:sub>
                            <m:r>
                              <a:rPr lang="en-US">
                                <a:latin typeface="Cambria Math" panose="02040503050406030204" pitchFamily="18" charset="0"/>
                              </a:rPr>
                              <m:t>0</m:t>
                            </m:r>
                          </m:sub>
                        </m:sSub>
                        <m:r>
                          <a:rPr lang="en-US">
                            <a:latin typeface="Cambria Math" panose="02040503050406030204" pitchFamily="18" charset="0"/>
                          </a:rPr>
                          <m:t>/</m:t>
                        </m:r>
                        <m:r>
                          <m:rPr>
                            <m:sty m:val="p"/>
                          </m:rPr>
                          <a:rPr lang="en-US">
                            <a:latin typeface="Cambria Math" panose="02040503050406030204" pitchFamily="18" charset="0"/>
                          </a:rPr>
                          <m:t>B</m:t>
                        </m:r>
                        <m:r>
                          <a:rPr lang="en-US">
                            <a:latin typeface="Cambria Math" panose="02040503050406030204" pitchFamily="18" charset="0"/>
                          </a:rPr>
                          <m:t>)</m:t>
                        </m:r>
                      </m:e>
                      <m:sup>
                        <m:r>
                          <a:rPr lang="en-US">
                            <a:latin typeface="Cambria Math" panose="02040503050406030204" pitchFamily="18" charset="0"/>
                          </a:rPr>
                          <m:t>1</m:t>
                        </m:r>
                        <m:r>
                          <a:rPr lang="en-US" i="1">
                            <a:latin typeface="Cambria Math" panose="02040503050406030204" pitchFamily="18" charset="0"/>
                          </a:rPr>
                          <m:t>−</m:t>
                        </m:r>
                        <m:r>
                          <a:rPr lang="en-US">
                            <a:latin typeface="Cambria Math" panose="02040503050406030204" pitchFamily="18" charset="0"/>
                          </a:rPr>
                          <m:t>2</m:t>
                        </m:r>
                        <m:r>
                          <m:rPr>
                            <m:sty m:val="p"/>
                          </m:rPr>
                          <a:rPr lang="en-US">
                            <a:latin typeface="Cambria Math" panose="02040503050406030204" pitchFamily="18" charset="0"/>
                          </a:rPr>
                          <m:t>r</m:t>
                        </m:r>
                        <m:r>
                          <a:rPr lang="en-US">
                            <a:latin typeface="Cambria Math" panose="02040503050406030204" pitchFamily="18" charset="0"/>
                          </a:rPr>
                          <m:t>/</m:t>
                        </m:r>
                        <m:sSup>
                          <m:sSupPr>
                            <m:ctrlPr>
                              <a:rPr lang="en-US" i="1">
                                <a:latin typeface="Cambria Math" panose="02040503050406030204" pitchFamily="18" charset="0"/>
                              </a:rPr>
                            </m:ctrlPr>
                          </m:sSupPr>
                          <m:e>
                            <m:r>
                              <m:rPr>
                                <m:sty m:val="p"/>
                              </m:rPr>
                              <a:rPr lang="en-US">
                                <a:latin typeface="Cambria Math" panose="02040503050406030204" pitchFamily="18" charset="0"/>
                              </a:rPr>
                              <m:t>σ</m:t>
                            </m:r>
                          </m:e>
                          <m:sup>
                            <m:r>
                              <a:rPr lang="en-US">
                                <a:latin typeface="Cambria Math" panose="02040503050406030204" pitchFamily="18" charset="0"/>
                              </a:rPr>
                              <m:t>2</m:t>
                            </m:r>
                          </m:sup>
                        </m:sSup>
                      </m:sup>
                    </m:sSup>
                  </m:oMath>
                </a14:m>
                <a:endParaRPr lang="en-US" dirty="0">
                  <a:latin typeface="Times New Roman" panose="02020603050405020304" pitchFamily="18" charset="0"/>
                  <a:cs typeface="Times New Roman" panose="02020603050405020304" pitchFamily="18" charset="0"/>
                </a:endParaRPr>
              </a:p>
              <a:p>
                <a:pPr marL="0" indent="0">
                  <a:buNone/>
                </a:pPr>
                <a:r>
                  <a:rPr lang="en-US" dirty="0">
                    <a:latin typeface="Times New Roman" panose="02020603050405020304" pitchFamily="18" charset="0"/>
                    <a:cs typeface="Times New Roman" panose="02020603050405020304" pitchFamily="18" charset="0"/>
                  </a:rPr>
                  <a:t>   </a:t>
                </a:r>
                <a14:m>
                  <m:oMath xmlns:m="http://schemas.openxmlformats.org/officeDocument/2006/math">
                    <m:r>
                      <m:rPr>
                        <m:sty m:val="p"/>
                      </m:rPr>
                      <a:rPr lang="en-US">
                        <a:latin typeface="Cambria Math" panose="02040503050406030204" pitchFamily="18" charset="0"/>
                      </a:rPr>
                      <m:t>d</m:t>
                    </m:r>
                    <m:r>
                      <a:rPr lang="en-US">
                        <a:latin typeface="Cambria Math" panose="02040503050406030204" pitchFamily="18" charset="0"/>
                      </a:rPr>
                      <m:t>1= </m:t>
                    </m:r>
                    <m:func>
                      <m:funcPr>
                        <m:ctrlPr>
                          <a:rPr lang="en-US" i="1">
                            <a:latin typeface="Cambria Math" panose="02040503050406030204" pitchFamily="18" charset="0"/>
                          </a:rPr>
                        </m:ctrlPr>
                      </m:funcPr>
                      <m:fName>
                        <m:r>
                          <a:rPr lang="en-US">
                            <a:latin typeface="Cambria Math" panose="02040503050406030204" pitchFamily="18" charset="0"/>
                          </a:rPr>
                          <m:t>[</m:t>
                        </m:r>
                        <m:r>
                          <m:rPr>
                            <m:sty m:val="p"/>
                          </m:rPr>
                          <a:rPr lang="en-US">
                            <a:latin typeface="Cambria Math" panose="02040503050406030204" pitchFamily="18" charset="0"/>
                          </a:rPr>
                          <m:t>ln</m:t>
                        </m:r>
                      </m:fName>
                      <m:e>
                        <m:d>
                          <m:dPr>
                            <m:ctrlPr>
                              <a:rPr lang="en-US" i="1">
                                <a:latin typeface="Cambria Math" panose="02040503050406030204" pitchFamily="18" charset="0"/>
                              </a:rPr>
                            </m:ctrlPr>
                          </m:dPr>
                          <m:e>
                            <m:f>
                              <m:fPr>
                                <m:ctrlPr>
                                  <a:rPr lang="en-US" i="1">
                                    <a:latin typeface="Cambria Math" panose="02040503050406030204" pitchFamily="18" charset="0"/>
                                  </a:rPr>
                                </m:ctrlPr>
                              </m:fPr>
                              <m:num>
                                <m:sSub>
                                  <m:sSubPr>
                                    <m:ctrlPr>
                                      <a:rPr lang="en-US" i="1">
                                        <a:latin typeface="Cambria Math" panose="02040503050406030204" pitchFamily="18" charset="0"/>
                                      </a:rPr>
                                    </m:ctrlPr>
                                  </m:sSubPr>
                                  <m:e>
                                    <m:r>
                                      <m:rPr>
                                        <m:sty m:val="p"/>
                                      </m:rPr>
                                      <a:rPr lang="en-US">
                                        <a:latin typeface="Cambria Math" panose="02040503050406030204" pitchFamily="18" charset="0"/>
                                      </a:rPr>
                                      <m:t>S</m:t>
                                    </m:r>
                                  </m:e>
                                  <m:sub>
                                    <m:r>
                                      <a:rPr lang="en-US">
                                        <a:latin typeface="Cambria Math" panose="02040503050406030204" pitchFamily="18" charset="0"/>
                                      </a:rPr>
                                      <m:t>0</m:t>
                                    </m:r>
                                  </m:sub>
                                </m:sSub>
                              </m:num>
                              <m:den>
                                <m:r>
                                  <m:rPr>
                                    <m:sty m:val="p"/>
                                  </m:rPr>
                                  <a:rPr lang="en-US">
                                    <a:latin typeface="Cambria Math" panose="02040503050406030204" pitchFamily="18" charset="0"/>
                                  </a:rPr>
                                  <m:t>K</m:t>
                                </m:r>
                              </m:den>
                            </m:f>
                          </m:e>
                        </m:d>
                      </m:e>
                    </m:func>
                    <m:r>
                      <a:rPr lang="en-US">
                        <a:latin typeface="Cambria Math" panose="02040503050406030204" pitchFamily="18" charset="0"/>
                      </a:rPr>
                      <m:t>+</m:t>
                    </m:r>
                    <m:d>
                      <m:dPr>
                        <m:ctrlPr>
                          <a:rPr lang="en-US" i="1">
                            <a:latin typeface="Cambria Math" panose="02040503050406030204" pitchFamily="18" charset="0"/>
                          </a:rPr>
                        </m:ctrlPr>
                      </m:dPr>
                      <m:e>
                        <m:r>
                          <m:rPr>
                            <m:sty m:val="p"/>
                          </m:rPr>
                          <a:rPr lang="en-US">
                            <a:latin typeface="Cambria Math" panose="02040503050406030204" pitchFamily="18" charset="0"/>
                          </a:rPr>
                          <m:t>r</m:t>
                        </m:r>
                        <m:r>
                          <a:rPr lang="en-US">
                            <a:latin typeface="Cambria Math" panose="02040503050406030204" pitchFamily="18" charset="0"/>
                          </a:rPr>
                          <m:t>+</m:t>
                        </m:r>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a:latin typeface="Cambria Math" panose="02040503050406030204" pitchFamily="18" charset="0"/>
                                  </a:rPr>
                                  <m:t>1</m:t>
                                </m:r>
                              </m:num>
                              <m:den>
                                <m:r>
                                  <a:rPr lang="en-US">
                                    <a:latin typeface="Cambria Math" panose="02040503050406030204" pitchFamily="18" charset="0"/>
                                  </a:rPr>
                                  <m:t>2</m:t>
                                </m:r>
                              </m:den>
                            </m:f>
                          </m:e>
                        </m:d>
                        <m:sSup>
                          <m:sSupPr>
                            <m:ctrlPr>
                              <a:rPr lang="en-US" i="1">
                                <a:latin typeface="Cambria Math" panose="02040503050406030204" pitchFamily="18" charset="0"/>
                              </a:rPr>
                            </m:ctrlPr>
                          </m:sSupPr>
                          <m:e>
                            <m:r>
                              <m:rPr>
                                <m:sty m:val="p"/>
                              </m:rPr>
                              <a:rPr lang="en-US">
                                <a:latin typeface="Cambria Math" panose="02040503050406030204" pitchFamily="18" charset="0"/>
                              </a:rPr>
                              <m:t>σ</m:t>
                            </m:r>
                          </m:e>
                          <m:sup>
                            <m:r>
                              <a:rPr lang="en-US">
                                <a:latin typeface="Cambria Math" panose="02040503050406030204" pitchFamily="18" charset="0"/>
                              </a:rPr>
                              <m:t>2</m:t>
                            </m:r>
                          </m:sup>
                        </m:sSup>
                      </m:e>
                    </m:d>
                    <m:r>
                      <m:rPr>
                        <m:sty m:val="p"/>
                      </m:rPr>
                      <a:rPr lang="en-US" b="0" i="0" smtClean="0">
                        <a:latin typeface="Cambria Math" panose="02040503050406030204" pitchFamily="18" charset="0"/>
                      </a:rPr>
                      <m:t>T</m:t>
                    </m:r>
                    <m:r>
                      <a:rPr lang="en-US">
                        <a:latin typeface="Cambria Math" panose="02040503050406030204" pitchFamily="18" charset="0"/>
                      </a:rPr>
                      <m:t>] /</m:t>
                    </m:r>
                    <m:r>
                      <m:rPr>
                        <m:sty m:val="p"/>
                      </m:rPr>
                      <a:rPr lang="en-US">
                        <a:latin typeface="Cambria Math" panose="02040503050406030204" pitchFamily="18" charset="0"/>
                      </a:rPr>
                      <m:t>σ</m:t>
                    </m:r>
                    <m:rad>
                      <m:radPr>
                        <m:degHide m:val="on"/>
                        <m:ctrlPr>
                          <a:rPr lang="en-US" i="1">
                            <a:latin typeface="Cambria Math" panose="02040503050406030204" pitchFamily="18" charset="0"/>
                          </a:rPr>
                        </m:ctrlPr>
                      </m:radPr>
                      <m:deg/>
                      <m:e>
                        <m:r>
                          <m:rPr>
                            <m:sty m:val="p"/>
                          </m:rPr>
                          <a:rPr lang="en-US">
                            <a:latin typeface="Cambria Math" panose="02040503050406030204" pitchFamily="18" charset="0"/>
                          </a:rPr>
                          <m:t>T</m:t>
                        </m:r>
                      </m:e>
                    </m:rad>
                  </m:oMath>
                </a14:m>
                <a:endParaRPr lang="en-US" dirty="0">
                  <a:latin typeface="Times New Roman" panose="02020603050405020304" pitchFamily="18" charset="0"/>
                  <a:cs typeface="Times New Roman" panose="02020603050405020304" pitchFamily="18" charset="0"/>
                </a:endParaRPr>
              </a:p>
              <a:p>
                <a:pPr algn="just"/>
                <a:endParaRPr lang="en-US" dirty="0">
                  <a:latin typeface="Times New Roman" panose="02020603050405020304" pitchFamily="18" charset="0"/>
                  <a:cs typeface="Times New Roman" panose="02020603050405020304" pitchFamily="18" charset="0"/>
                </a:endParaRPr>
              </a:p>
              <a:p>
                <a:endParaRPr lang="en-US" altLang="x-none" dirty="0">
                  <a:latin typeface="Times New Roman" panose="02020603050405020304" pitchFamily="18" charset="0"/>
                  <a:cs typeface="Times New Roman" panose="02020603050405020304" pitchFamily="18" charset="0"/>
                </a:endParaRPr>
              </a:p>
            </p:txBody>
          </p:sp>
        </mc:Choice>
        <mc:Fallback>
          <p:sp>
            <p:nvSpPr>
              <p:cNvPr id="19459" name="Rectangle 3"/>
              <p:cNvSpPr>
                <a:spLocks noGrp="1" noRot="1" noChangeAspect="1" noMove="1" noResize="1" noEditPoints="1" noAdjustHandles="1" noChangeArrowheads="1" noChangeShapeType="1" noTextEdit="1"/>
              </p:cNvSpPr>
              <p:nvPr>
                <p:ph idx="1"/>
              </p:nvPr>
            </p:nvSpPr>
            <p:spPr>
              <a:xfrm>
                <a:off x="457200" y="1295400"/>
                <a:ext cx="8686800" cy="5715000"/>
              </a:xfrm>
              <a:blipFill>
                <a:blip r:embed="rId3"/>
                <a:stretch>
                  <a:fillRect l="-1023" t="-887" r="-1023"/>
                </a:stretch>
              </a:blipFill>
            </p:spPr>
            <p:txBody>
              <a:bodyPr/>
              <a:lstStyle/>
              <a:p>
                <a:r>
                  <a:rPr lang="en-US">
                    <a:noFill/>
                  </a:rPr>
                  <a:t> </a:t>
                </a:r>
              </a:p>
            </p:txBody>
          </p:sp>
        </mc:Fallback>
      </mc:AlternateContent>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7</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362200"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4384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extLst>
      <p:ext uri="{BB962C8B-B14F-4D97-AF65-F5344CB8AC3E}">
        <p14:creationId xmlns:p14="http://schemas.microsoft.com/office/powerpoint/2010/main" val="3597717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 Black- Scholes model(contd..)</a:t>
            </a:r>
          </a:p>
        </p:txBody>
      </p:sp>
      <mc:AlternateContent xmlns:mc="http://schemas.openxmlformats.org/markup-compatibility/2006">
        <mc:Choice xmlns:a14="http://schemas.microsoft.com/office/drawing/2010/main" Requires="a14">
          <p:sp>
            <p:nvSpPr>
              <p:cNvPr id="19459" name="Rectangle 3"/>
              <p:cNvSpPr>
                <a:spLocks noGrp="1" noChangeArrowheads="1"/>
              </p:cNvSpPr>
              <p:nvPr>
                <p:ph idx="1"/>
              </p:nvPr>
            </p:nvSpPr>
            <p:spPr>
              <a:xfrm>
                <a:off x="457200" y="1295400"/>
                <a:ext cx="8686800" cy="5715000"/>
              </a:xfrm>
            </p:spPr>
            <p:txBody>
              <a:bodyPr/>
              <a:lstStyle/>
              <a:p>
                <a:pPr marL="0" indent="0">
                  <a:buNone/>
                </a:pPr>
                <a14:m>
                  <m:oMath xmlns:m="http://schemas.openxmlformats.org/officeDocument/2006/math">
                    <m:r>
                      <m:rPr>
                        <m:sty m:val="p"/>
                      </m:rPr>
                      <a:rPr lang="en-US" i="0" smtClean="0">
                        <a:latin typeface="Cambria Math" panose="02040503050406030204" pitchFamily="18" charset="0"/>
                      </a:rPr>
                      <m:t>d</m:t>
                    </m:r>
                    <m:r>
                      <a:rPr lang="en-US" i="0" smtClean="0">
                        <a:latin typeface="Cambria Math" panose="02040503050406030204" pitchFamily="18" charset="0"/>
                      </a:rPr>
                      <m:t>2= </m:t>
                    </m:r>
                    <m:func>
                      <m:funcPr>
                        <m:ctrlPr>
                          <a:rPr lang="en-US">
                            <a:latin typeface="Cambria Math" panose="02040503050406030204" pitchFamily="18" charset="0"/>
                          </a:rPr>
                        </m:ctrlPr>
                      </m:funcPr>
                      <m:fName>
                        <m:r>
                          <a:rPr lang="en-US" i="0">
                            <a:latin typeface="Cambria Math" panose="02040503050406030204" pitchFamily="18" charset="0"/>
                          </a:rPr>
                          <m:t>[</m:t>
                        </m:r>
                        <m:r>
                          <m:rPr>
                            <m:sty m:val="p"/>
                          </m:rPr>
                          <a:rPr lang="en-US" i="0">
                            <a:latin typeface="Cambria Math" panose="02040503050406030204" pitchFamily="18" charset="0"/>
                          </a:rPr>
                          <m:t>ln</m:t>
                        </m:r>
                      </m:fName>
                      <m:e>
                        <m:d>
                          <m:dPr>
                            <m:ctrlPr>
                              <a:rPr lang="en-US">
                                <a:latin typeface="Cambria Math" panose="02040503050406030204" pitchFamily="18" charset="0"/>
                              </a:rPr>
                            </m:ctrlPr>
                          </m:dPr>
                          <m:e>
                            <m:f>
                              <m:fPr>
                                <m:ctrlPr>
                                  <a:rPr lang="en-US">
                                    <a:latin typeface="Cambria Math" panose="02040503050406030204" pitchFamily="18" charset="0"/>
                                  </a:rPr>
                                </m:ctrlPr>
                              </m:fPr>
                              <m:num>
                                <m:sSub>
                                  <m:sSubPr>
                                    <m:ctrlPr>
                                      <a:rPr lang="en-US">
                                        <a:latin typeface="Cambria Math" panose="02040503050406030204" pitchFamily="18" charset="0"/>
                                      </a:rPr>
                                    </m:ctrlPr>
                                  </m:sSubPr>
                                  <m:e>
                                    <m:r>
                                      <m:rPr>
                                        <m:sty m:val="p"/>
                                      </m:rPr>
                                      <a:rPr lang="en-US" i="0">
                                        <a:latin typeface="Cambria Math" panose="02040503050406030204" pitchFamily="18" charset="0"/>
                                      </a:rPr>
                                      <m:t>S</m:t>
                                    </m:r>
                                  </m:e>
                                  <m:sub>
                                    <m:r>
                                      <a:rPr lang="en-US" i="0">
                                        <a:latin typeface="Cambria Math" panose="02040503050406030204" pitchFamily="18" charset="0"/>
                                      </a:rPr>
                                      <m:t>0</m:t>
                                    </m:r>
                                  </m:sub>
                                </m:sSub>
                              </m:num>
                              <m:den>
                                <m:r>
                                  <m:rPr>
                                    <m:sty m:val="p"/>
                                  </m:rPr>
                                  <a:rPr lang="en-US" i="0">
                                    <a:latin typeface="Cambria Math" panose="02040503050406030204" pitchFamily="18" charset="0"/>
                                  </a:rPr>
                                  <m:t>K</m:t>
                                </m:r>
                              </m:den>
                            </m:f>
                          </m:e>
                        </m:d>
                      </m:e>
                    </m:func>
                    <m:r>
                      <a:rPr lang="en-US" i="0">
                        <a:latin typeface="Cambria Math" panose="02040503050406030204" pitchFamily="18" charset="0"/>
                      </a:rPr>
                      <m:t>+</m:t>
                    </m:r>
                    <m:d>
                      <m:dPr>
                        <m:ctrlPr>
                          <a:rPr lang="en-US">
                            <a:latin typeface="Cambria Math" panose="02040503050406030204" pitchFamily="18" charset="0"/>
                          </a:rPr>
                        </m:ctrlPr>
                      </m:dPr>
                      <m:e>
                        <m:r>
                          <m:rPr>
                            <m:sty m:val="p"/>
                          </m:rPr>
                          <a:rPr lang="en-US" i="0">
                            <a:latin typeface="Cambria Math" panose="02040503050406030204" pitchFamily="18" charset="0"/>
                          </a:rPr>
                          <m:t>r</m:t>
                        </m:r>
                        <m:r>
                          <a:rPr lang="en-US" i="0">
                            <a:latin typeface="Cambria Math" panose="02040503050406030204" pitchFamily="18" charset="0"/>
                          </a:rPr>
                          <m:t>−</m:t>
                        </m:r>
                        <m:d>
                          <m:dPr>
                            <m:ctrlPr>
                              <a:rPr lang="en-US">
                                <a:latin typeface="Cambria Math" panose="02040503050406030204" pitchFamily="18" charset="0"/>
                              </a:rPr>
                            </m:ctrlPr>
                          </m:dPr>
                          <m:e>
                            <m:f>
                              <m:fPr>
                                <m:ctrlPr>
                                  <a:rPr lang="en-US">
                                    <a:latin typeface="Cambria Math" panose="02040503050406030204" pitchFamily="18" charset="0"/>
                                  </a:rPr>
                                </m:ctrlPr>
                              </m:fPr>
                              <m:num>
                                <m:r>
                                  <a:rPr lang="en-US" i="0">
                                    <a:latin typeface="Cambria Math" panose="02040503050406030204" pitchFamily="18" charset="0"/>
                                  </a:rPr>
                                  <m:t>1</m:t>
                                </m:r>
                              </m:num>
                              <m:den>
                                <m:r>
                                  <a:rPr lang="en-US" i="0">
                                    <a:latin typeface="Cambria Math" panose="02040503050406030204" pitchFamily="18" charset="0"/>
                                  </a:rPr>
                                  <m:t>2</m:t>
                                </m:r>
                              </m:den>
                            </m:f>
                          </m:e>
                        </m:d>
                        <m:sSup>
                          <m:sSupPr>
                            <m:ctrlPr>
                              <a:rPr lang="en-US">
                                <a:latin typeface="Cambria Math" panose="02040503050406030204" pitchFamily="18" charset="0"/>
                              </a:rPr>
                            </m:ctrlPr>
                          </m:sSupPr>
                          <m:e>
                            <m:r>
                              <m:rPr>
                                <m:sty m:val="p"/>
                              </m:rPr>
                              <a:rPr lang="en-US" i="0">
                                <a:latin typeface="Cambria Math" panose="02040503050406030204" pitchFamily="18" charset="0"/>
                              </a:rPr>
                              <m:t>σ</m:t>
                            </m:r>
                          </m:e>
                          <m:sup>
                            <m:r>
                              <a:rPr lang="en-US" i="0">
                                <a:latin typeface="Cambria Math" panose="02040503050406030204" pitchFamily="18" charset="0"/>
                              </a:rPr>
                              <m:t>2</m:t>
                            </m:r>
                          </m:sup>
                        </m:sSup>
                      </m:e>
                    </m:d>
                    <m:r>
                      <m:rPr>
                        <m:sty m:val="p"/>
                      </m:rPr>
                      <a:rPr lang="en-US" b="0" i="0" smtClean="0">
                        <a:latin typeface="Cambria Math" panose="02040503050406030204" pitchFamily="18" charset="0"/>
                      </a:rPr>
                      <m:t>T</m:t>
                    </m:r>
                    <m:r>
                      <a:rPr lang="en-US" i="0">
                        <a:latin typeface="Cambria Math" panose="02040503050406030204" pitchFamily="18" charset="0"/>
                      </a:rPr>
                      <m:t>] /</m:t>
                    </m:r>
                    <m:r>
                      <m:rPr>
                        <m:sty m:val="p"/>
                      </m:rPr>
                      <a:rPr lang="en-US" i="0">
                        <a:latin typeface="Cambria Math" panose="02040503050406030204" pitchFamily="18" charset="0"/>
                      </a:rPr>
                      <m:t>σ</m:t>
                    </m:r>
                    <m:rad>
                      <m:radPr>
                        <m:degHide m:val="on"/>
                        <m:ctrlPr>
                          <a:rPr lang="en-US">
                            <a:latin typeface="Cambria Math" panose="02040503050406030204" pitchFamily="18" charset="0"/>
                          </a:rPr>
                        </m:ctrlPr>
                      </m:radPr>
                      <m:deg/>
                      <m:e>
                        <m:r>
                          <m:rPr>
                            <m:sty m:val="p"/>
                          </m:rPr>
                          <a:rPr lang="en-US" i="0">
                            <a:latin typeface="Cambria Math" panose="02040503050406030204" pitchFamily="18" charset="0"/>
                          </a:rPr>
                          <m:t>T</m:t>
                        </m:r>
                      </m:e>
                    </m:rad>
                  </m:oMath>
                </a14:m>
                <a:r>
                  <a:rPr lang="en-US" dirty="0"/>
                  <a:t> </a:t>
                </a:r>
              </a:p>
              <a:p>
                <a:pPr marL="0" indent="0">
                  <a:buNone/>
                </a:pPr>
                <a:r>
                  <a:rPr lang="en-US" dirty="0"/>
                  <a:t> </a:t>
                </a:r>
                <a14:m>
                  <m:oMath xmlns:m="http://schemas.openxmlformats.org/officeDocument/2006/math">
                    <m:r>
                      <m:rPr>
                        <m:sty m:val="p"/>
                      </m:rPr>
                      <a:rPr lang="en-US" i="0">
                        <a:latin typeface="Cambria Math" panose="02040503050406030204" pitchFamily="18" charset="0"/>
                      </a:rPr>
                      <m:t>d</m:t>
                    </m:r>
                    <m:r>
                      <a:rPr lang="en-US" i="0">
                        <a:latin typeface="Cambria Math" panose="02040503050406030204" pitchFamily="18" charset="0"/>
                      </a:rPr>
                      <m:t>3= </m:t>
                    </m:r>
                    <m:func>
                      <m:funcPr>
                        <m:ctrlPr>
                          <a:rPr lang="en-US">
                            <a:latin typeface="Cambria Math" panose="02040503050406030204" pitchFamily="18" charset="0"/>
                          </a:rPr>
                        </m:ctrlPr>
                      </m:funcPr>
                      <m:fName>
                        <m:r>
                          <a:rPr lang="en-US" i="0">
                            <a:latin typeface="Cambria Math" panose="02040503050406030204" pitchFamily="18" charset="0"/>
                          </a:rPr>
                          <m:t>[</m:t>
                        </m:r>
                        <m:r>
                          <m:rPr>
                            <m:sty m:val="p"/>
                          </m:rPr>
                          <a:rPr lang="en-US" i="0">
                            <a:latin typeface="Cambria Math" panose="02040503050406030204" pitchFamily="18" charset="0"/>
                          </a:rPr>
                          <m:t>ln</m:t>
                        </m:r>
                      </m:fName>
                      <m:e>
                        <m:d>
                          <m:dPr>
                            <m:ctrlPr>
                              <a:rPr lang="en-US">
                                <a:latin typeface="Cambria Math" panose="02040503050406030204" pitchFamily="18" charset="0"/>
                              </a:rPr>
                            </m:ctrlPr>
                          </m:dPr>
                          <m:e>
                            <m:f>
                              <m:fPr>
                                <m:ctrlPr>
                                  <a:rPr lang="en-US">
                                    <a:latin typeface="Cambria Math" panose="02040503050406030204" pitchFamily="18" charset="0"/>
                                  </a:rPr>
                                </m:ctrlPr>
                              </m:fPr>
                              <m:num>
                                <m:sSub>
                                  <m:sSubPr>
                                    <m:ctrlPr>
                                      <a:rPr lang="en-US">
                                        <a:latin typeface="Cambria Math" panose="02040503050406030204" pitchFamily="18" charset="0"/>
                                      </a:rPr>
                                    </m:ctrlPr>
                                  </m:sSubPr>
                                  <m:e>
                                    <m:r>
                                      <m:rPr>
                                        <m:sty m:val="p"/>
                                      </m:rPr>
                                      <a:rPr lang="en-US" i="0">
                                        <a:latin typeface="Cambria Math" panose="02040503050406030204" pitchFamily="18" charset="0"/>
                                      </a:rPr>
                                      <m:t>S</m:t>
                                    </m:r>
                                  </m:e>
                                  <m:sub>
                                    <m:r>
                                      <a:rPr lang="en-US" i="0">
                                        <a:latin typeface="Cambria Math" panose="02040503050406030204" pitchFamily="18" charset="0"/>
                                      </a:rPr>
                                      <m:t>0</m:t>
                                    </m:r>
                                  </m:sub>
                                </m:sSub>
                              </m:num>
                              <m:den>
                                <m:r>
                                  <m:rPr>
                                    <m:sty m:val="p"/>
                                  </m:rPr>
                                  <a:rPr lang="en-US" i="0">
                                    <a:latin typeface="Cambria Math" panose="02040503050406030204" pitchFamily="18" charset="0"/>
                                  </a:rPr>
                                  <m:t>B</m:t>
                                </m:r>
                              </m:den>
                            </m:f>
                          </m:e>
                        </m:d>
                      </m:e>
                    </m:func>
                    <m:r>
                      <a:rPr lang="en-US" i="0">
                        <a:latin typeface="Cambria Math" panose="02040503050406030204" pitchFamily="18" charset="0"/>
                      </a:rPr>
                      <m:t>+</m:t>
                    </m:r>
                    <m:d>
                      <m:dPr>
                        <m:ctrlPr>
                          <a:rPr lang="en-US">
                            <a:latin typeface="Cambria Math" panose="02040503050406030204" pitchFamily="18" charset="0"/>
                          </a:rPr>
                        </m:ctrlPr>
                      </m:dPr>
                      <m:e>
                        <m:r>
                          <m:rPr>
                            <m:sty m:val="p"/>
                          </m:rPr>
                          <a:rPr lang="en-US" i="0">
                            <a:latin typeface="Cambria Math" panose="02040503050406030204" pitchFamily="18" charset="0"/>
                          </a:rPr>
                          <m:t>r</m:t>
                        </m:r>
                        <m:r>
                          <a:rPr lang="en-US" i="0">
                            <a:latin typeface="Cambria Math" panose="02040503050406030204" pitchFamily="18" charset="0"/>
                          </a:rPr>
                          <m:t>+</m:t>
                        </m:r>
                        <m:d>
                          <m:dPr>
                            <m:ctrlPr>
                              <a:rPr lang="en-US">
                                <a:latin typeface="Cambria Math" panose="02040503050406030204" pitchFamily="18" charset="0"/>
                              </a:rPr>
                            </m:ctrlPr>
                          </m:dPr>
                          <m:e>
                            <m:f>
                              <m:fPr>
                                <m:ctrlPr>
                                  <a:rPr lang="en-US">
                                    <a:latin typeface="Cambria Math" panose="02040503050406030204" pitchFamily="18" charset="0"/>
                                  </a:rPr>
                                </m:ctrlPr>
                              </m:fPr>
                              <m:num>
                                <m:r>
                                  <a:rPr lang="en-US" i="0">
                                    <a:latin typeface="Cambria Math" panose="02040503050406030204" pitchFamily="18" charset="0"/>
                                  </a:rPr>
                                  <m:t>1</m:t>
                                </m:r>
                              </m:num>
                              <m:den>
                                <m:r>
                                  <a:rPr lang="en-US" i="0">
                                    <a:latin typeface="Cambria Math" panose="02040503050406030204" pitchFamily="18" charset="0"/>
                                  </a:rPr>
                                  <m:t>2</m:t>
                                </m:r>
                              </m:den>
                            </m:f>
                          </m:e>
                        </m:d>
                        <m:sSup>
                          <m:sSupPr>
                            <m:ctrlPr>
                              <a:rPr lang="en-US">
                                <a:latin typeface="Cambria Math" panose="02040503050406030204" pitchFamily="18" charset="0"/>
                              </a:rPr>
                            </m:ctrlPr>
                          </m:sSupPr>
                          <m:e>
                            <m:r>
                              <m:rPr>
                                <m:sty m:val="p"/>
                              </m:rPr>
                              <a:rPr lang="en-US" i="0">
                                <a:latin typeface="Cambria Math" panose="02040503050406030204" pitchFamily="18" charset="0"/>
                              </a:rPr>
                              <m:t>σ</m:t>
                            </m:r>
                          </m:e>
                          <m:sup>
                            <m:r>
                              <a:rPr lang="en-US" i="0">
                                <a:latin typeface="Cambria Math" panose="02040503050406030204" pitchFamily="18" charset="0"/>
                              </a:rPr>
                              <m:t>2</m:t>
                            </m:r>
                          </m:sup>
                        </m:sSup>
                      </m:e>
                    </m:d>
                    <m:r>
                      <m:rPr>
                        <m:sty m:val="p"/>
                      </m:rPr>
                      <a:rPr lang="en-US" b="0" i="0" smtClean="0">
                        <a:latin typeface="Cambria Math" panose="02040503050406030204" pitchFamily="18" charset="0"/>
                      </a:rPr>
                      <m:t>T</m:t>
                    </m:r>
                    <m:r>
                      <a:rPr lang="en-US" i="0">
                        <a:latin typeface="Cambria Math" panose="02040503050406030204" pitchFamily="18" charset="0"/>
                      </a:rPr>
                      <m:t>] /</m:t>
                    </m:r>
                    <m:r>
                      <m:rPr>
                        <m:sty m:val="p"/>
                      </m:rPr>
                      <a:rPr lang="en-US" i="0">
                        <a:latin typeface="Cambria Math" panose="02040503050406030204" pitchFamily="18" charset="0"/>
                      </a:rPr>
                      <m:t>σ</m:t>
                    </m:r>
                    <m:rad>
                      <m:radPr>
                        <m:degHide m:val="on"/>
                        <m:ctrlPr>
                          <a:rPr lang="en-US">
                            <a:latin typeface="Cambria Math" panose="02040503050406030204" pitchFamily="18" charset="0"/>
                          </a:rPr>
                        </m:ctrlPr>
                      </m:radPr>
                      <m:deg/>
                      <m:e>
                        <m:r>
                          <m:rPr>
                            <m:sty m:val="p"/>
                          </m:rPr>
                          <a:rPr lang="en-US" i="0">
                            <a:latin typeface="Cambria Math" panose="02040503050406030204" pitchFamily="18" charset="0"/>
                          </a:rPr>
                          <m:t>T</m:t>
                        </m:r>
                      </m:e>
                    </m:rad>
                    <m:r>
                      <a:rPr lang="en-US" i="0">
                        <a:latin typeface="Cambria Math" panose="02040503050406030204" pitchFamily="18" charset="0"/>
                      </a:rPr>
                      <m:t>  </m:t>
                    </m:r>
                  </m:oMath>
                </a14:m>
                <a:endParaRPr lang="en-US" dirty="0"/>
              </a:p>
              <a:p>
                <a:pPr marL="0" indent="0">
                  <a:buNone/>
                </a:pPr>
                <a14:m>
                  <m:oMath xmlns:m="http://schemas.openxmlformats.org/officeDocument/2006/math">
                    <m:r>
                      <m:rPr>
                        <m:sty m:val="p"/>
                      </m:rPr>
                      <a:rPr lang="en-US" i="0">
                        <a:latin typeface="Cambria Math" panose="02040503050406030204" pitchFamily="18" charset="0"/>
                      </a:rPr>
                      <m:t>d</m:t>
                    </m:r>
                    <m:r>
                      <a:rPr lang="en-US" i="0">
                        <a:latin typeface="Cambria Math" panose="02040503050406030204" pitchFamily="18" charset="0"/>
                      </a:rPr>
                      <m:t>4= </m:t>
                    </m:r>
                    <m:func>
                      <m:funcPr>
                        <m:ctrlPr>
                          <a:rPr lang="en-US">
                            <a:latin typeface="Cambria Math" panose="02040503050406030204" pitchFamily="18" charset="0"/>
                          </a:rPr>
                        </m:ctrlPr>
                      </m:funcPr>
                      <m:fName>
                        <m:r>
                          <a:rPr lang="en-US" i="0">
                            <a:latin typeface="Cambria Math" panose="02040503050406030204" pitchFamily="18" charset="0"/>
                          </a:rPr>
                          <m:t>[</m:t>
                        </m:r>
                        <m:r>
                          <m:rPr>
                            <m:sty m:val="p"/>
                          </m:rPr>
                          <a:rPr lang="en-US" i="0">
                            <a:latin typeface="Cambria Math" panose="02040503050406030204" pitchFamily="18" charset="0"/>
                          </a:rPr>
                          <m:t>ln</m:t>
                        </m:r>
                      </m:fName>
                      <m:e>
                        <m:d>
                          <m:dPr>
                            <m:ctrlPr>
                              <a:rPr lang="en-US">
                                <a:latin typeface="Cambria Math" panose="02040503050406030204" pitchFamily="18" charset="0"/>
                              </a:rPr>
                            </m:ctrlPr>
                          </m:dPr>
                          <m:e>
                            <m:f>
                              <m:fPr>
                                <m:ctrlPr>
                                  <a:rPr lang="en-US">
                                    <a:latin typeface="Cambria Math" panose="02040503050406030204" pitchFamily="18" charset="0"/>
                                  </a:rPr>
                                </m:ctrlPr>
                              </m:fPr>
                              <m:num>
                                <m:sSub>
                                  <m:sSubPr>
                                    <m:ctrlPr>
                                      <a:rPr lang="en-US">
                                        <a:latin typeface="Cambria Math" panose="02040503050406030204" pitchFamily="18" charset="0"/>
                                      </a:rPr>
                                    </m:ctrlPr>
                                  </m:sSubPr>
                                  <m:e>
                                    <m:r>
                                      <m:rPr>
                                        <m:sty m:val="p"/>
                                      </m:rPr>
                                      <a:rPr lang="en-US" i="0">
                                        <a:latin typeface="Cambria Math" panose="02040503050406030204" pitchFamily="18" charset="0"/>
                                      </a:rPr>
                                      <m:t>S</m:t>
                                    </m:r>
                                  </m:e>
                                  <m:sub>
                                    <m:r>
                                      <a:rPr lang="en-US" i="0">
                                        <a:latin typeface="Cambria Math" panose="02040503050406030204" pitchFamily="18" charset="0"/>
                                      </a:rPr>
                                      <m:t>0</m:t>
                                    </m:r>
                                  </m:sub>
                                </m:sSub>
                              </m:num>
                              <m:den>
                                <m:r>
                                  <m:rPr>
                                    <m:sty m:val="p"/>
                                  </m:rPr>
                                  <a:rPr lang="en-US" i="0">
                                    <a:latin typeface="Cambria Math" panose="02040503050406030204" pitchFamily="18" charset="0"/>
                                  </a:rPr>
                                  <m:t>B</m:t>
                                </m:r>
                              </m:den>
                            </m:f>
                          </m:e>
                        </m:d>
                      </m:e>
                    </m:func>
                    <m:r>
                      <a:rPr lang="en-US" i="0">
                        <a:latin typeface="Cambria Math" panose="02040503050406030204" pitchFamily="18" charset="0"/>
                      </a:rPr>
                      <m:t>+</m:t>
                    </m:r>
                    <m:d>
                      <m:dPr>
                        <m:ctrlPr>
                          <a:rPr lang="en-US">
                            <a:latin typeface="Cambria Math" panose="02040503050406030204" pitchFamily="18" charset="0"/>
                          </a:rPr>
                        </m:ctrlPr>
                      </m:dPr>
                      <m:e>
                        <m:r>
                          <m:rPr>
                            <m:sty m:val="p"/>
                          </m:rPr>
                          <a:rPr lang="en-US" i="0">
                            <a:latin typeface="Cambria Math" panose="02040503050406030204" pitchFamily="18" charset="0"/>
                          </a:rPr>
                          <m:t>r</m:t>
                        </m:r>
                        <m:r>
                          <a:rPr lang="en-US" i="0">
                            <a:latin typeface="Cambria Math" panose="02040503050406030204" pitchFamily="18" charset="0"/>
                          </a:rPr>
                          <m:t>−</m:t>
                        </m:r>
                        <m:d>
                          <m:dPr>
                            <m:ctrlPr>
                              <a:rPr lang="en-US">
                                <a:latin typeface="Cambria Math" panose="02040503050406030204" pitchFamily="18" charset="0"/>
                              </a:rPr>
                            </m:ctrlPr>
                          </m:dPr>
                          <m:e>
                            <m:f>
                              <m:fPr>
                                <m:ctrlPr>
                                  <a:rPr lang="en-US">
                                    <a:latin typeface="Cambria Math" panose="02040503050406030204" pitchFamily="18" charset="0"/>
                                  </a:rPr>
                                </m:ctrlPr>
                              </m:fPr>
                              <m:num>
                                <m:r>
                                  <a:rPr lang="en-US" i="0">
                                    <a:latin typeface="Cambria Math" panose="02040503050406030204" pitchFamily="18" charset="0"/>
                                  </a:rPr>
                                  <m:t>1</m:t>
                                </m:r>
                              </m:num>
                              <m:den>
                                <m:r>
                                  <a:rPr lang="en-US" i="0">
                                    <a:latin typeface="Cambria Math" panose="02040503050406030204" pitchFamily="18" charset="0"/>
                                  </a:rPr>
                                  <m:t>2</m:t>
                                </m:r>
                              </m:den>
                            </m:f>
                          </m:e>
                        </m:d>
                        <m:sSup>
                          <m:sSupPr>
                            <m:ctrlPr>
                              <a:rPr lang="en-US">
                                <a:latin typeface="Cambria Math" panose="02040503050406030204" pitchFamily="18" charset="0"/>
                              </a:rPr>
                            </m:ctrlPr>
                          </m:sSupPr>
                          <m:e>
                            <m:r>
                              <m:rPr>
                                <m:sty m:val="p"/>
                              </m:rPr>
                              <a:rPr lang="en-US" i="0">
                                <a:latin typeface="Cambria Math" panose="02040503050406030204" pitchFamily="18" charset="0"/>
                              </a:rPr>
                              <m:t>σ</m:t>
                            </m:r>
                          </m:e>
                          <m:sup>
                            <m:r>
                              <a:rPr lang="en-US" i="0">
                                <a:latin typeface="Cambria Math" panose="02040503050406030204" pitchFamily="18" charset="0"/>
                              </a:rPr>
                              <m:t>2</m:t>
                            </m:r>
                          </m:sup>
                        </m:sSup>
                      </m:e>
                    </m:d>
                    <m:r>
                      <m:rPr>
                        <m:sty m:val="p"/>
                      </m:rPr>
                      <a:rPr lang="en-US" b="0" i="0" smtClean="0">
                        <a:latin typeface="Cambria Math" panose="02040503050406030204" pitchFamily="18" charset="0"/>
                      </a:rPr>
                      <m:t>T</m:t>
                    </m:r>
                    <m:r>
                      <a:rPr lang="en-US" i="0">
                        <a:latin typeface="Cambria Math" panose="02040503050406030204" pitchFamily="18" charset="0"/>
                      </a:rPr>
                      <m:t>] /</m:t>
                    </m:r>
                    <m:r>
                      <m:rPr>
                        <m:sty m:val="p"/>
                      </m:rPr>
                      <a:rPr lang="en-US" i="0">
                        <a:latin typeface="Cambria Math" panose="02040503050406030204" pitchFamily="18" charset="0"/>
                      </a:rPr>
                      <m:t>σ</m:t>
                    </m:r>
                    <m:rad>
                      <m:radPr>
                        <m:degHide m:val="on"/>
                        <m:ctrlPr>
                          <a:rPr lang="en-US">
                            <a:latin typeface="Cambria Math" panose="02040503050406030204" pitchFamily="18" charset="0"/>
                          </a:rPr>
                        </m:ctrlPr>
                      </m:radPr>
                      <m:deg/>
                      <m:e>
                        <m:r>
                          <m:rPr>
                            <m:sty m:val="p"/>
                          </m:rPr>
                          <a:rPr lang="en-US" i="0">
                            <a:latin typeface="Cambria Math" panose="02040503050406030204" pitchFamily="18" charset="0"/>
                          </a:rPr>
                          <m:t>T</m:t>
                        </m:r>
                      </m:e>
                    </m:rad>
                  </m:oMath>
                </a14:m>
                <a:r>
                  <a:rPr lang="en-US" dirty="0"/>
                  <a:t>  </a:t>
                </a:r>
              </a:p>
              <a:p>
                <a:pPr marL="0" indent="0">
                  <a:buNone/>
                </a:pPr>
                <a14:m>
                  <m:oMath xmlns:m="http://schemas.openxmlformats.org/officeDocument/2006/math">
                    <m:r>
                      <m:rPr>
                        <m:sty m:val="p"/>
                      </m:rPr>
                      <a:rPr lang="en-US" i="0">
                        <a:latin typeface="Cambria Math" panose="02040503050406030204" pitchFamily="18" charset="0"/>
                      </a:rPr>
                      <m:t>d</m:t>
                    </m:r>
                    <m:r>
                      <a:rPr lang="en-US" i="0">
                        <a:latin typeface="Cambria Math" panose="02040503050406030204" pitchFamily="18" charset="0"/>
                      </a:rPr>
                      <m:t>5= </m:t>
                    </m:r>
                    <m:func>
                      <m:funcPr>
                        <m:ctrlPr>
                          <a:rPr lang="en-US">
                            <a:latin typeface="Cambria Math" panose="02040503050406030204" pitchFamily="18" charset="0"/>
                          </a:rPr>
                        </m:ctrlPr>
                      </m:funcPr>
                      <m:fName>
                        <m:r>
                          <a:rPr lang="en-US" i="0">
                            <a:latin typeface="Cambria Math" panose="02040503050406030204" pitchFamily="18" charset="0"/>
                          </a:rPr>
                          <m:t>[</m:t>
                        </m:r>
                        <m:r>
                          <m:rPr>
                            <m:sty m:val="p"/>
                          </m:rPr>
                          <a:rPr lang="en-US" i="0">
                            <a:latin typeface="Cambria Math" panose="02040503050406030204" pitchFamily="18" charset="0"/>
                          </a:rPr>
                          <m:t>ln</m:t>
                        </m:r>
                      </m:fName>
                      <m:e>
                        <m:d>
                          <m:dPr>
                            <m:ctrlPr>
                              <a:rPr lang="en-US">
                                <a:latin typeface="Cambria Math" panose="02040503050406030204" pitchFamily="18" charset="0"/>
                              </a:rPr>
                            </m:ctrlPr>
                          </m:dPr>
                          <m:e>
                            <m:f>
                              <m:fPr>
                                <m:ctrlPr>
                                  <a:rPr lang="en-US">
                                    <a:latin typeface="Cambria Math" panose="02040503050406030204" pitchFamily="18" charset="0"/>
                                  </a:rPr>
                                </m:ctrlPr>
                              </m:fPr>
                              <m:num>
                                <m:r>
                                  <m:rPr>
                                    <m:sty m:val="p"/>
                                  </m:rPr>
                                  <a:rPr lang="en-US" i="0">
                                    <a:latin typeface="Cambria Math" panose="02040503050406030204" pitchFamily="18" charset="0"/>
                                  </a:rPr>
                                  <m:t>B</m:t>
                                </m:r>
                              </m:num>
                              <m:den>
                                <m:sSub>
                                  <m:sSubPr>
                                    <m:ctrlPr>
                                      <a:rPr lang="en-US">
                                        <a:latin typeface="Cambria Math" panose="02040503050406030204" pitchFamily="18" charset="0"/>
                                      </a:rPr>
                                    </m:ctrlPr>
                                  </m:sSubPr>
                                  <m:e>
                                    <m:r>
                                      <m:rPr>
                                        <m:sty m:val="p"/>
                                      </m:rPr>
                                      <a:rPr lang="en-US" i="0">
                                        <a:latin typeface="Cambria Math" panose="02040503050406030204" pitchFamily="18" charset="0"/>
                                      </a:rPr>
                                      <m:t>S</m:t>
                                    </m:r>
                                  </m:e>
                                  <m:sub>
                                    <m:r>
                                      <a:rPr lang="en-US" i="0">
                                        <a:latin typeface="Cambria Math" panose="02040503050406030204" pitchFamily="18" charset="0"/>
                                      </a:rPr>
                                      <m:t>0</m:t>
                                    </m:r>
                                  </m:sub>
                                </m:sSub>
                              </m:den>
                            </m:f>
                          </m:e>
                        </m:d>
                      </m:e>
                    </m:func>
                    <m:r>
                      <a:rPr lang="en-US" i="0">
                        <a:latin typeface="Cambria Math" panose="02040503050406030204" pitchFamily="18" charset="0"/>
                      </a:rPr>
                      <m:t>+</m:t>
                    </m:r>
                    <m:d>
                      <m:dPr>
                        <m:ctrlPr>
                          <a:rPr lang="en-US">
                            <a:latin typeface="Cambria Math" panose="02040503050406030204" pitchFamily="18" charset="0"/>
                          </a:rPr>
                        </m:ctrlPr>
                      </m:dPr>
                      <m:e>
                        <m:r>
                          <m:rPr>
                            <m:sty m:val="p"/>
                          </m:rPr>
                          <a:rPr lang="en-US" i="0">
                            <a:latin typeface="Cambria Math" panose="02040503050406030204" pitchFamily="18" charset="0"/>
                          </a:rPr>
                          <m:t>r</m:t>
                        </m:r>
                        <m:r>
                          <a:rPr lang="en-US" i="0">
                            <a:latin typeface="Cambria Math" panose="02040503050406030204" pitchFamily="18" charset="0"/>
                          </a:rPr>
                          <m:t>+</m:t>
                        </m:r>
                        <m:d>
                          <m:dPr>
                            <m:ctrlPr>
                              <a:rPr lang="en-US">
                                <a:latin typeface="Cambria Math" panose="02040503050406030204" pitchFamily="18" charset="0"/>
                              </a:rPr>
                            </m:ctrlPr>
                          </m:dPr>
                          <m:e>
                            <m:f>
                              <m:fPr>
                                <m:ctrlPr>
                                  <a:rPr lang="en-US">
                                    <a:latin typeface="Cambria Math" panose="02040503050406030204" pitchFamily="18" charset="0"/>
                                  </a:rPr>
                                </m:ctrlPr>
                              </m:fPr>
                              <m:num>
                                <m:r>
                                  <a:rPr lang="en-US" i="0">
                                    <a:latin typeface="Cambria Math" panose="02040503050406030204" pitchFamily="18" charset="0"/>
                                  </a:rPr>
                                  <m:t>1</m:t>
                                </m:r>
                              </m:num>
                              <m:den>
                                <m:r>
                                  <a:rPr lang="en-US" i="0">
                                    <a:latin typeface="Cambria Math" panose="02040503050406030204" pitchFamily="18" charset="0"/>
                                  </a:rPr>
                                  <m:t>2</m:t>
                                </m:r>
                              </m:den>
                            </m:f>
                          </m:e>
                        </m:d>
                        <m:sSup>
                          <m:sSupPr>
                            <m:ctrlPr>
                              <a:rPr lang="en-US">
                                <a:latin typeface="Cambria Math" panose="02040503050406030204" pitchFamily="18" charset="0"/>
                              </a:rPr>
                            </m:ctrlPr>
                          </m:sSupPr>
                          <m:e>
                            <m:r>
                              <m:rPr>
                                <m:sty m:val="p"/>
                              </m:rPr>
                              <a:rPr lang="en-US" i="0">
                                <a:latin typeface="Cambria Math" panose="02040503050406030204" pitchFamily="18" charset="0"/>
                              </a:rPr>
                              <m:t>σ</m:t>
                            </m:r>
                          </m:e>
                          <m:sup>
                            <m:r>
                              <a:rPr lang="en-US" i="0">
                                <a:latin typeface="Cambria Math" panose="02040503050406030204" pitchFamily="18" charset="0"/>
                              </a:rPr>
                              <m:t>2</m:t>
                            </m:r>
                          </m:sup>
                        </m:sSup>
                      </m:e>
                    </m:d>
                    <m:r>
                      <m:rPr>
                        <m:sty m:val="p"/>
                      </m:rPr>
                      <a:rPr lang="en-US" b="0" i="0" smtClean="0">
                        <a:latin typeface="Cambria Math" panose="02040503050406030204" pitchFamily="18" charset="0"/>
                      </a:rPr>
                      <m:t>T</m:t>
                    </m:r>
                    <m:r>
                      <a:rPr lang="en-US" i="0">
                        <a:latin typeface="Cambria Math" panose="02040503050406030204" pitchFamily="18" charset="0"/>
                      </a:rPr>
                      <m:t>] /</m:t>
                    </m:r>
                    <m:r>
                      <m:rPr>
                        <m:sty m:val="p"/>
                      </m:rPr>
                      <a:rPr lang="en-US" i="0">
                        <a:latin typeface="Cambria Math" panose="02040503050406030204" pitchFamily="18" charset="0"/>
                      </a:rPr>
                      <m:t>σ</m:t>
                    </m:r>
                    <m:rad>
                      <m:radPr>
                        <m:degHide m:val="on"/>
                        <m:ctrlPr>
                          <a:rPr lang="en-US">
                            <a:latin typeface="Cambria Math" panose="02040503050406030204" pitchFamily="18" charset="0"/>
                          </a:rPr>
                        </m:ctrlPr>
                      </m:radPr>
                      <m:deg/>
                      <m:e>
                        <m:r>
                          <m:rPr>
                            <m:sty m:val="p"/>
                          </m:rPr>
                          <a:rPr lang="en-US" i="0">
                            <a:latin typeface="Cambria Math" panose="02040503050406030204" pitchFamily="18" charset="0"/>
                          </a:rPr>
                          <m:t>T</m:t>
                        </m:r>
                      </m:e>
                    </m:rad>
                    <m:r>
                      <a:rPr lang="en-US" i="0">
                        <a:latin typeface="Cambria Math" panose="02040503050406030204" pitchFamily="18" charset="0"/>
                      </a:rPr>
                      <m:t> </m:t>
                    </m:r>
                  </m:oMath>
                </a14:m>
                <a:r>
                  <a:rPr lang="en-US" dirty="0"/>
                  <a:t> </a:t>
                </a:r>
              </a:p>
              <a:p>
                <a:pPr marL="0" indent="0">
                  <a:buNone/>
                </a:pPr>
                <a14:m>
                  <m:oMath xmlns:m="http://schemas.openxmlformats.org/officeDocument/2006/math">
                    <m:r>
                      <m:rPr>
                        <m:sty m:val="p"/>
                      </m:rPr>
                      <a:rPr lang="en-US" i="0">
                        <a:latin typeface="Cambria Math" panose="02040503050406030204" pitchFamily="18" charset="0"/>
                      </a:rPr>
                      <m:t>d</m:t>
                    </m:r>
                    <m:r>
                      <a:rPr lang="en-US" i="0">
                        <a:latin typeface="Cambria Math" panose="02040503050406030204" pitchFamily="18" charset="0"/>
                      </a:rPr>
                      <m:t>6= </m:t>
                    </m:r>
                    <m:func>
                      <m:funcPr>
                        <m:ctrlPr>
                          <a:rPr lang="en-US">
                            <a:latin typeface="Cambria Math" panose="02040503050406030204" pitchFamily="18" charset="0"/>
                          </a:rPr>
                        </m:ctrlPr>
                      </m:funcPr>
                      <m:fName>
                        <m:r>
                          <a:rPr lang="en-US" i="0">
                            <a:latin typeface="Cambria Math" panose="02040503050406030204" pitchFamily="18" charset="0"/>
                          </a:rPr>
                          <m:t>[</m:t>
                        </m:r>
                        <m:r>
                          <m:rPr>
                            <m:sty m:val="p"/>
                          </m:rPr>
                          <a:rPr lang="en-US" i="0">
                            <a:latin typeface="Cambria Math" panose="02040503050406030204" pitchFamily="18" charset="0"/>
                          </a:rPr>
                          <m:t>ln</m:t>
                        </m:r>
                      </m:fName>
                      <m:e>
                        <m:d>
                          <m:dPr>
                            <m:ctrlPr>
                              <a:rPr lang="en-US">
                                <a:latin typeface="Cambria Math" panose="02040503050406030204" pitchFamily="18" charset="0"/>
                              </a:rPr>
                            </m:ctrlPr>
                          </m:dPr>
                          <m:e>
                            <m:f>
                              <m:fPr>
                                <m:ctrlPr>
                                  <a:rPr lang="en-US">
                                    <a:latin typeface="Cambria Math" panose="02040503050406030204" pitchFamily="18" charset="0"/>
                                  </a:rPr>
                                </m:ctrlPr>
                              </m:fPr>
                              <m:num>
                                <m:r>
                                  <m:rPr>
                                    <m:sty m:val="p"/>
                                  </m:rPr>
                                  <a:rPr lang="en-US" i="0">
                                    <a:latin typeface="Cambria Math" panose="02040503050406030204" pitchFamily="18" charset="0"/>
                                  </a:rPr>
                                  <m:t>B</m:t>
                                </m:r>
                              </m:num>
                              <m:den>
                                <m:sSub>
                                  <m:sSubPr>
                                    <m:ctrlPr>
                                      <a:rPr lang="en-US">
                                        <a:latin typeface="Cambria Math" panose="02040503050406030204" pitchFamily="18" charset="0"/>
                                      </a:rPr>
                                    </m:ctrlPr>
                                  </m:sSubPr>
                                  <m:e>
                                    <m:r>
                                      <m:rPr>
                                        <m:sty m:val="p"/>
                                      </m:rPr>
                                      <a:rPr lang="en-US" i="0">
                                        <a:latin typeface="Cambria Math" panose="02040503050406030204" pitchFamily="18" charset="0"/>
                                      </a:rPr>
                                      <m:t>S</m:t>
                                    </m:r>
                                  </m:e>
                                  <m:sub>
                                    <m:r>
                                      <a:rPr lang="en-US" i="0">
                                        <a:latin typeface="Cambria Math" panose="02040503050406030204" pitchFamily="18" charset="0"/>
                                      </a:rPr>
                                      <m:t>0</m:t>
                                    </m:r>
                                  </m:sub>
                                </m:sSub>
                              </m:den>
                            </m:f>
                          </m:e>
                        </m:d>
                      </m:e>
                    </m:func>
                    <m:r>
                      <a:rPr lang="en-US" i="0">
                        <a:latin typeface="Cambria Math" panose="02040503050406030204" pitchFamily="18" charset="0"/>
                      </a:rPr>
                      <m:t>+</m:t>
                    </m:r>
                    <m:d>
                      <m:dPr>
                        <m:ctrlPr>
                          <a:rPr lang="en-US">
                            <a:latin typeface="Cambria Math" panose="02040503050406030204" pitchFamily="18" charset="0"/>
                          </a:rPr>
                        </m:ctrlPr>
                      </m:dPr>
                      <m:e>
                        <m:r>
                          <m:rPr>
                            <m:sty m:val="p"/>
                          </m:rPr>
                          <a:rPr lang="en-US" i="0">
                            <a:latin typeface="Cambria Math" panose="02040503050406030204" pitchFamily="18" charset="0"/>
                          </a:rPr>
                          <m:t>r</m:t>
                        </m:r>
                        <m:r>
                          <a:rPr lang="en-US" i="0">
                            <a:latin typeface="Cambria Math" panose="02040503050406030204" pitchFamily="18" charset="0"/>
                          </a:rPr>
                          <m:t>−</m:t>
                        </m:r>
                        <m:d>
                          <m:dPr>
                            <m:ctrlPr>
                              <a:rPr lang="en-US">
                                <a:latin typeface="Cambria Math" panose="02040503050406030204" pitchFamily="18" charset="0"/>
                              </a:rPr>
                            </m:ctrlPr>
                          </m:dPr>
                          <m:e>
                            <m:f>
                              <m:fPr>
                                <m:ctrlPr>
                                  <a:rPr lang="en-US">
                                    <a:latin typeface="Cambria Math" panose="02040503050406030204" pitchFamily="18" charset="0"/>
                                  </a:rPr>
                                </m:ctrlPr>
                              </m:fPr>
                              <m:num>
                                <m:r>
                                  <a:rPr lang="en-US" i="0">
                                    <a:latin typeface="Cambria Math" panose="02040503050406030204" pitchFamily="18" charset="0"/>
                                  </a:rPr>
                                  <m:t>1</m:t>
                                </m:r>
                              </m:num>
                              <m:den>
                                <m:r>
                                  <a:rPr lang="en-US" i="0">
                                    <a:latin typeface="Cambria Math" panose="02040503050406030204" pitchFamily="18" charset="0"/>
                                  </a:rPr>
                                  <m:t>2</m:t>
                                </m:r>
                              </m:den>
                            </m:f>
                          </m:e>
                        </m:d>
                        <m:sSup>
                          <m:sSupPr>
                            <m:ctrlPr>
                              <a:rPr lang="en-US">
                                <a:latin typeface="Cambria Math" panose="02040503050406030204" pitchFamily="18" charset="0"/>
                              </a:rPr>
                            </m:ctrlPr>
                          </m:sSupPr>
                          <m:e>
                            <m:r>
                              <m:rPr>
                                <m:sty m:val="p"/>
                              </m:rPr>
                              <a:rPr lang="en-US" i="0">
                                <a:latin typeface="Cambria Math" panose="02040503050406030204" pitchFamily="18" charset="0"/>
                              </a:rPr>
                              <m:t>σ</m:t>
                            </m:r>
                          </m:e>
                          <m:sup>
                            <m:r>
                              <a:rPr lang="en-US" i="0">
                                <a:latin typeface="Cambria Math" panose="02040503050406030204" pitchFamily="18" charset="0"/>
                              </a:rPr>
                              <m:t>2</m:t>
                            </m:r>
                          </m:sup>
                        </m:sSup>
                      </m:e>
                    </m:d>
                    <m:r>
                      <m:rPr>
                        <m:sty m:val="p"/>
                      </m:rPr>
                      <a:rPr lang="en-US" b="0" i="0" smtClean="0">
                        <a:latin typeface="Cambria Math" panose="02040503050406030204" pitchFamily="18" charset="0"/>
                      </a:rPr>
                      <m:t>T</m:t>
                    </m:r>
                    <m:r>
                      <a:rPr lang="en-US" i="0">
                        <a:latin typeface="Cambria Math" panose="02040503050406030204" pitchFamily="18" charset="0"/>
                      </a:rPr>
                      <m:t>] /</m:t>
                    </m:r>
                    <m:r>
                      <m:rPr>
                        <m:sty m:val="p"/>
                      </m:rPr>
                      <a:rPr lang="en-US" i="0">
                        <a:latin typeface="Cambria Math" panose="02040503050406030204" pitchFamily="18" charset="0"/>
                      </a:rPr>
                      <m:t>σ</m:t>
                    </m:r>
                    <m:rad>
                      <m:radPr>
                        <m:degHide m:val="on"/>
                        <m:ctrlPr>
                          <a:rPr lang="en-US">
                            <a:latin typeface="Cambria Math" panose="02040503050406030204" pitchFamily="18" charset="0"/>
                          </a:rPr>
                        </m:ctrlPr>
                      </m:radPr>
                      <m:deg/>
                      <m:e>
                        <m:r>
                          <m:rPr>
                            <m:sty m:val="p"/>
                          </m:rPr>
                          <a:rPr lang="en-US" i="0">
                            <a:latin typeface="Cambria Math" panose="02040503050406030204" pitchFamily="18" charset="0"/>
                          </a:rPr>
                          <m:t>T</m:t>
                        </m:r>
                      </m:e>
                    </m:rad>
                  </m:oMath>
                </a14:m>
                <a:r>
                  <a:rPr lang="en-US" dirty="0"/>
                  <a:t> </a:t>
                </a:r>
              </a:p>
              <a:p>
                <a:pPr marL="0" indent="0">
                  <a:buNone/>
                </a:pPr>
                <a14:m>
                  <m:oMath xmlns:m="http://schemas.openxmlformats.org/officeDocument/2006/math">
                    <m:r>
                      <m:rPr>
                        <m:sty m:val="p"/>
                      </m:rPr>
                      <a:rPr lang="en-US" i="0">
                        <a:latin typeface="Cambria Math" panose="02040503050406030204" pitchFamily="18" charset="0"/>
                      </a:rPr>
                      <m:t>d</m:t>
                    </m:r>
                    <m:r>
                      <a:rPr lang="en-US" i="0">
                        <a:latin typeface="Cambria Math" panose="02040503050406030204" pitchFamily="18" charset="0"/>
                      </a:rPr>
                      <m:t>7= </m:t>
                    </m:r>
                    <m:func>
                      <m:funcPr>
                        <m:ctrlPr>
                          <a:rPr lang="en-US">
                            <a:latin typeface="Cambria Math" panose="02040503050406030204" pitchFamily="18" charset="0"/>
                          </a:rPr>
                        </m:ctrlPr>
                      </m:funcPr>
                      <m:fName>
                        <m:r>
                          <a:rPr lang="en-US" i="0">
                            <a:latin typeface="Cambria Math" panose="02040503050406030204" pitchFamily="18" charset="0"/>
                          </a:rPr>
                          <m:t>[</m:t>
                        </m:r>
                        <m:r>
                          <m:rPr>
                            <m:sty m:val="p"/>
                          </m:rPr>
                          <a:rPr lang="en-US" i="0">
                            <a:latin typeface="Cambria Math" panose="02040503050406030204" pitchFamily="18" charset="0"/>
                          </a:rPr>
                          <m:t>ln</m:t>
                        </m:r>
                      </m:fName>
                      <m:e>
                        <m:d>
                          <m:dPr>
                            <m:ctrlPr>
                              <a:rPr lang="en-US">
                                <a:latin typeface="Cambria Math" panose="02040503050406030204" pitchFamily="18" charset="0"/>
                              </a:rPr>
                            </m:ctrlPr>
                          </m:dPr>
                          <m:e>
                            <m:f>
                              <m:fPr>
                                <m:ctrlPr>
                                  <a:rPr lang="en-US">
                                    <a:latin typeface="Cambria Math" panose="02040503050406030204" pitchFamily="18" charset="0"/>
                                  </a:rPr>
                                </m:ctrlPr>
                              </m:fPr>
                              <m:num>
                                <m:sSup>
                                  <m:sSupPr>
                                    <m:ctrlPr>
                                      <a:rPr lang="en-US">
                                        <a:latin typeface="Cambria Math" panose="02040503050406030204" pitchFamily="18" charset="0"/>
                                      </a:rPr>
                                    </m:ctrlPr>
                                  </m:sSupPr>
                                  <m:e>
                                    <m:r>
                                      <m:rPr>
                                        <m:sty m:val="p"/>
                                      </m:rPr>
                                      <a:rPr lang="en-US" i="0">
                                        <a:latin typeface="Cambria Math" panose="02040503050406030204" pitchFamily="18" charset="0"/>
                                      </a:rPr>
                                      <m:t>B</m:t>
                                    </m:r>
                                  </m:e>
                                  <m:sup>
                                    <m:r>
                                      <a:rPr lang="en-US" i="0">
                                        <a:latin typeface="Cambria Math" panose="02040503050406030204" pitchFamily="18" charset="0"/>
                                      </a:rPr>
                                      <m:t>2</m:t>
                                    </m:r>
                                  </m:sup>
                                </m:sSup>
                              </m:num>
                              <m:den>
                                <m:sSub>
                                  <m:sSubPr>
                                    <m:ctrlPr>
                                      <a:rPr lang="en-US">
                                        <a:latin typeface="Cambria Math" panose="02040503050406030204" pitchFamily="18" charset="0"/>
                                      </a:rPr>
                                    </m:ctrlPr>
                                  </m:sSubPr>
                                  <m:e>
                                    <m:r>
                                      <m:rPr>
                                        <m:sty m:val="p"/>
                                      </m:rPr>
                                      <a:rPr lang="en-US" i="0">
                                        <a:latin typeface="Cambria Math" panose="02040503050406030204" pitchFamily="18" charset="0"/>
                                      </a:rPr>
                                      <m:t>S</m:t>
                                    </m:r>
                                  </m:e>
                                  <m:sub>
                                    <m:r>
                                      <a:rPr lang="en-US" i="0">
                                        <a:latin typeface="Cambria Math" panose="02040503050406030204" pitchFamily="18" charset="0"/>
                                      </a:rPr>
                                      <m:t>0</m:t>
                                    </m:r>
                                  </m:sub>
                                </m:sSub>
                                <m:r>
                                  <m:rPr>
                                    <m:sty m:val="p"/>
                                  </m:rPr>
                                  <a:rPr lang="en-US" i="0">
                                    <a:latin typeface="Cambria Math" panose="02040503050406030204" pitchFamily="18" charset="0"/>
                                  </a:rPr>
                                  <m:t>K</m:t>
                                </m:r>
                              </m:den>
                            </m:f>
                          </m:e>
                        </m:d>
                      </m:e>
                    </m:func>
                    <m:r>
                      <a:rPr lang="en-US" i="0">
                        <a:latin typeface="Cambria Math" panose="02040503050406030204" pitchFamily="18" charset="0"/>
                      </a:rPr>
                      <m:t>+</m:t>
                    </m:r>
                    <m:d>
                      <m:dPr>
                        <m:ctrlPr>
                          <a:rPr lang="en-US">
                            <a:latin typeface="Cambria Math" panose="02040503050406030204" pitchFamily="18" charset="0"/>
                          </a:rPr>
                        </m:ctrlPr>
                      </m:dPr>
                      <m:e>
                        <m:r>
                          <m:rPr>
                            <m:sty m:val="p"/>
                          </m:rPr>
                          <a:rPr lang="en-US" i="0">
                            <a:latin typeface="Cambria Math" panose="02040503050406030204" pitchFamily="18" charset="0"/>
                          </a:rPr>
                          <m:t>r</m:t>
                        </m:r>
                        <m:r>
                          <a:rPr lang="en-US" i="0">
                            <a:latin typeface="Cambria Math" panose="02040503050406030204" pitchFamily="18" charset="0"/>
                          </a:rPr>
                          <m:t>+</m:t>
                        </m:r>
                        <m:d>
                          <m:dPr>
                            <m:ctrlPr>
                              <a:rPr lang="en-US">
                                <a:latin typeface="Cambria Math" panose="02040503050406030204" pitchFamily="18" charset="0"/>
                              </a:rPr>
                            </m:ctrlPr>
                          </m:dPr>
                          <m:e>
                            <m:f>
                              <m:fPr>
                                <m:ctrlPr>
                                  <a:rPr lang="en-US">
                                    <a:latin typeface="Cambria Math" panose="02040503050406030204" pitchFamily="18" charset="0"/>
                                  </a:rPr>
                                </m:ctrlPr>
                              </m:fPr>
                              <m:num>
                                <m:r>
                                  <a:rPr lang="en-US" i="0">
                                    <a:latin typeface="Cambria Math" panose="02040503050406030204" pitchFamily="18" charset="0"/>
                                  </a:rPr>
                                  <m:t>1</m:t>
                                </m:r>
                              </m:num>
                              <m:den>
                                <m:r>
                                  <a:rPr lang="en-US" i="0">
                                    <a:latin typeface="Cambria Math" panose="02040503050406030204" pitchFamily="18" charset="0"/>
                                  </a:rPr>
                                  <m:t>2</m:t>
                                </m:r>
                              </m:den>
                            </m:f>
                          </m:e>
                        </m:d>
                        <m:sSup>
                          <m:sSupPr>
                            <m:ctrlPr>
                              <a:rPr lang="en-US">
                                <a:latin typeface="Cambria Math" panose="02040503050406030204" pitchFamily="18" charset="0"/>
                              </a:rPr>
                            </m:ctrlPr>
                          </m:sSupPr>
                          <m:e>
                            <m:r>
                              <m:rPr>
                                <m:sty m:val="p"/>
                              </m:rPr>
                              <a:rPr lang="en-US" i="0">
                                <a:latin typeface="Cambria Math" panose="02040503050406030204" pitchFamily="18" charset="0"/>
                              </a:rPr>
                              <m:t>σ</m:t>
                            </m:r>
                          </m:e>
                          <m:sup>
                            <m:r>
                              <a:rPr lang="en-US" i="0">
                                <a:latin typeface="Cambria Math" panose="02040503050406030204" pitchFamily="18" charset="0"/>
                              </a:rPr>
                              <m:t>2</m:t>
                            </m:r>
                          </m:sup>
                        </m:sSup>
                      </m:e>
                    </m:d>
                    <m:r>
                      <m:rPr>
                        <m:sty m:val="p"/>
                      </m:rPr>
                      <a:rPr lang="en-US" b="0" i="0" smtClean="0">
                        <a:latin typeface="Cambria Math" panose="02040503050406030204" pitchFamily="18" charset="0"/>
                      </a:rPr>
                      <m:t>T</m:t>
                    </m:r>
                    <m:r>
                      <a:rPr lang="en-US" i="0">
                        <a:latin typeface="Cambria Math" panose="02040503050406030204" pitchFamily="18" charset="0"/>
                      </a:rPr>
                      <m:t>] /</m:t>
                    </m:r>
                    <m:r>
                      <m:rPr>
                        <m:sty m:val="p"/>
                      </m:rPr>
                      <a:rPr lang="en-US" i="0">
                        <a:latin typeface="Cambria Math" panose="02040503050406030204" pitchFamily="18" charset="0"/>
                      </a:rPr>
                      <m:t>σ</m:t>
                    </m:r>
                    <m:rad>
                      <m:radPr>
                        <m:degHide m:val="on"/>
                        <m:ctrlPr>
                          <a:rPr lang="en-US">
                            <a:latin typeface="Cambria Math" panose="02040503050406030204" pitchFamily="18" charset="0"/>
                          </a:rPr>
                        </m:ctrlPr>
                      </m:radPr>
                      <m:deg/>
                      <m:e>
                        <m:r>
                          <m:rPr>
                            <m:sty m:val="p"/>
                          </m:rPr>
                          <a:rPr lang="en-US" i="0">
                            <a:latin typeface="Cambria Math" panose="02040503050406030204" pitchFamily="18" charset="0"/>
                          </a:rPr>
                          <m:t>T</m:t>
                        </m:r>
                      </m:e>
                    </m:rad>
                    <m:r>
                      <a:rPr lang="en-US" i="0">
                        <a:latin typeface="Cambria Math" panose="02040503050406030204" pitchFamily="18" charset="0"/>
                      </a:rPr>
                      <m:t> </m:t>
                    </m:r>
                  </m:oMath>
                </a14:m>
                <a:r>
                  <a:rPr lang="en-US" dirty="0"/>
                  <a:t> </a:t>
                </a:r>
              </a:p>
              <a:p>
                <a:pPr marL="0" indent="0">
                  <a:buNone/>
                </a:pPr>
                <a14:m>
                  <m:oMath xmlns:m="http://schemas.openxmlformats.org/officeDocument/2006/math">
                    <m:r>
                      <m:rPr>
                        <m:sty m:val="p"/>
                      </m:rPr>
                      <a:rPr lang="en-US" i="0">
                        <a:latin typeface="Cambria Math" panose="02040503050406030204" pitchFamily="18" charset="0"/>
                      </a:rPr>
                      <m:t>d</m:t>
                    </m:r>
                    <m:r>
                      <a:rPr lang="en-US" i="0">
                        <a:latin typeface="Cambria Math" panose="02040503050406030204" pitchFamily="18" charset="0"/>
                      </a:rPr>
                      <m:t>8= </m:t>
                    </m:r>
                    <m:func>
                      <m:funcPr>
                        <m:ctrlPr>
                          <a:rPr lang="en-US">
                            <a:latin typeface="Cambria Math" panose="02040503050406030204" pitchFamily="18" charset="0"/>
                          </a:rPr>
                        </m:ctrlPr>
                      </m:funcPr>
                      <m:fName>
                        <m:r>
                          <a:rPr lang="en-US" i="0">
                            <a:latin typeface="Cambria Math" panose="02040503050406030204" pitchFamily="18" charset="0"/>
                          </a:rPr>
                          <m:t>[</m:t>
                        </m:r>
                        <m:r>
                          <m:rPr>
                            <m:sty m:val="p"/>
                          </m:rPr>
                          <a:rPr lang="en-US" i="0">
                            <a:latin typeface="Cambria Math" panose="02040503050406030204" pitchFamily="18" charset="0"/>
                          </a:rPr>
                          <m:t>ln</m:t>
                        </m:r>
                      </m:fName>
                      <m:e>
                        <m:d>
                          <m:dPr>
                            <m:ctrlPr>
                              <a:rPr lang="en-US">
                                <a:latin typeface="Cambria Math" panose="02040503050406030204" pitchFamily="18" charset="0"/>
                              </a:rPr>
                            </m:ctrlPr>
                          </m:dPr>
                          <m:e>
                            <m:f>
                              <m:fPr>
                                <m:ctrlPr>
                                  <a:rPr lang="en-US">
                                    <a:latin typeface="Cambria Math" panose="02040503050406030204" pitchFamily="18" charset="0"/>
                                  </a:rPr>
                                </m:ctrlPr>
                              </m:fPr>
                              <m:num>
                                <m:sSup>
                                  <m:sSupPr>
                                    <m:ctrlPr>
                                      <a:rPr lang="en-US">
                                        <a:latin typeface="Cambria Math" panose="02040503050406030204" pitchFamily="18" charset="0"/>
                                      </a:rPr>
                                    </m:ctrlPr>
                                  </m:sSupPr>
                                  <m:e>
                                    <m:r>
                                      <m:rPr>
                                        <m:sty m:val="p"/>
                                      </m:rPr>
                                      <a:rPr lang="en-US" i="0">
                                        <a:latin typeface="Cambria Math" panose="02040503050406030204" pitchFamily="18" charset="0"/>
                                      </a:rPr>
                                      <m:t>B</m:t>
                                    </m:r>
                                  </m:e>
                                  <m:sup>
                                    <m:r>
                                      <a:rPr lang="en-US" i="0">
                                        <a:latin typeface="Cambria Math" panose="02040503050406030204" pitchFamily="18" charset="0"/>
                                      </a:rPr>
                                      <m:t>2</m:t>
                                    </m:r>
                                  </m:sup>
                                </m:sSup>
                              </m:num>
                              <m:den>
                                <m:sSub>
                                  <m:sSubPr>
                                    <m:ctrlPr>
                                      <a:rPr lang="en-US">
                                        <a:latin typeface="Cambria Math" panose="02040503050406030204" pitchFamily="18" charset="0"/>
                                      </a:rPr>
                                    </m:ctrlPr>
                                  </m:sSubPr>
                                  <m:e>
                                    <m:r>
                                      <m:rPr>
                                        <m:sty m:val="p"/>
                                      </m:rPr>
                                      <a:rPr lang="en-US" i="0">
                                        <a:latin typeface="Cambria Math" panose="02040503050406030204" pitchFamily="18" charset="0"/>
                                      </a:rPr>
                                      <m:t>S</m:t>
                                    </m:r>
                                  </m:e>
                                  <m:sub>
                                    <m:r>
                                      <a:rPr lang="en-US" i="0">
                                        <a:latin typeface="Cambria Math" panose="02040503050406030204" pitchFamily="18" charset="0"/>
                                      </a:rPr>
                                      <m:t>0</m:t>
                                    </m:r>
                                  </m:sub>
                                </m:sSub>
                                <m:r>
                                  <m:rPr>
                                    <m:sty m:val="p"/>
                                  </m:rPr>
                                  <a:rPr lang="en-US" i="0">
                                    <a:latin typeface="Cambria Math" panose="02040503050406030204" pitchFamily="18" charset="0"/>
                                  </a:rPr>
                                  <m:t>K</m:t>
                                </m:r>
                              </m:den>
                            </m:f>
                          </m:e>
                        </m:d>
                      </m:e>
                    </m:func>
                    <m:r>
                      <a:rPr lang="en-US" i="0">
                        <a:latin typeface="Cambria Math" panose="02040503050406030204" pitchFamily="18" charset="0"/>
                      </a:rPr>
                      <m:t>+</m:t>
                    </m:r>
                    <m:d>
                      <m:dPr>
                        <m:ctrlPr>
                          <a:rPr lang="en-US">
                            <a:latin typeface="Cambria Math" panose="02040503050406030204" pitchFamily="18" charset="0"/>
                          </a:rPr>
                        </m:ctrlPr>
                      </m:dPr>
                      <m:e>
                        <m:r>
                          <m:rPr>
                            <m:sty m:val="p"/>
                          </m:rPr>
                          <a:rPr lang="en-US" i="0">
                            <a:latin typeface="Cambria Math" panose="02040503050406030204" pitchFamily="18" charset="0"/>
                          </a:rPr>
                          <m:t>r</m:t>
                        </m:r>
                        <m:r>
                          <a:rPr lang="en-US" i="0">
                            <a:latin typeface="Cambria Math" panose="02040503050406030204" pitchFamily="18" charset="0"/>
                          </a:rPr>
                          <m:t>−</m:t>
                        </m:r>
                        <m:d>
                          <m:dPr>
                            <m:ctrlPr>
                              <a:rPr lang="en-US">
                                <a:latin typeface="Cambria Math" panose="02040503050406030204" pitchFamily="18" charset="0"/>
                              </a:rPr>
                            </m:ctrlPr>
                          </m:dPr>
                          <m:e>
                            <m:f>
                              <m:fPr>
                                <m:ctrlPr>
                                  <a:rPr lang="en-US">
                                    <a:latin typeface="Cambria Math" panose="02040503050406030204" pitchFamily="18" charset="0"/>
                                  </a:rPr>
                                </m:ctrlPr>
                              </m:fPr>
                              <m:num>
                                <m:r>
                                  <a:rPr lang="en-US" i="0">
                                    <a:latin typeface="Cambria Math" panose="02040503050406030204" pitchFamily="18" charset="0"/>
                                  </a:rPr>
                                  <m:t>1</m:t>
                                </m:r>
                              </m:num>
                              <m:den>
                                <m:r>
                                  <a:rPr lang="en-US" i="0">
                                    <a:latin typeface="Cambria Math" panose="02040503050406030204" pitchFamily="18" charset="0"/>
                                  </a:rPr>
                                  <m:t>2</m:t>
                                </m:r>
                              </m:den>
                            </m:f>
                          </m:e>
                        </m:d>
                        <m:sSup>
                          <m:sSupPr>
                            <m:ctrlPr>
                              <a:rPr lang="en-US">
                                <a:latin typeface="Cambria Math" panose="02040503050406030204" pitchFamily="18" charset="0"/>
                              </a:rPr>
                            </m:ctrlPr>
                          </m:sSupPr>
                          <m:e>
                            <m:r>
                              <m:rPr>
                                <m:sty m:val="p"/>
                              </m:rPr>
                              <a:rPr lang="en-US" i="0">
                                <a:latin typeface="Cambria Math" panose="02040503050406030204" pitchFamily="18" charset="0"/>
                              </a:rPr>
                              <m:t>σ</m:t>
                            </m:r>
                          </m:e>
                          <m:sup>
                            <m:r>
                              <a:rPr lang="en-US" i="0">
                                <a:latin typeface="Cambria Math" panose="02040503050406030204" pitchFamily="18" charset="0"/>
                              </a:rPr>
                              <m:t>2</m:t>
                            </m:r>
                          </m:sup>
                        </m:sSup>
                      </m:e>
                    </m:d>
                    <m:r>
                      <m:rPr>
                        <m:sty m:val="p"/>
                      </m:rPr>
                      <a:rPr lang="en-US" b="0" i="0" smtClean="0">
                        <a:latin typeface="Cambria Math" panose="02040503050406030204" pitchFamily="18" charset="0"/>
                      </a:rPr>
                      <m:t>T</m:t>
                    </m:r>
                    <m:r>
                      <a:rPr lang="en-US" i="0">
                        <a:latin typeface="Cambria Math" panose="02040503050406030204" pitchFamily="18" charset="0"/>
                      </a:rPr>
                      <m:t>] /(</m:t>
                    </m:r>
                    <m:r>
                      <m:rPr>
                        <m:sty m:val="p"/>
                      </m:rPr>
                      <a:rPr lang="en-US" i="0">
                        <a:latin typeface="Cambria Math" panose="02040503050406030204" pitchFamily="18" charset="0"/>
                      </a:rPr>
                      <m:t>σ</m:t>
                    </m:r>
                    <m:rad>
                      <m:radPr>
                        <m:degHide m:val="on"/>
                        <m:ctrlPr>
                          <a:rPr lang="en-US">
                            <a:latin typeface="Cambria Math" panose="02040503050406030204" pitchFamily="18" charset="0"/>
                          </a:rPr>
                        </m:ctrlPr>
                      </m:radPr>
                      <m:deg/>
                      <m:e>
                        <m:r>
                          <m:rPr>
                            <m:sty m:val="p"/>
                          </m:rPr>
                          <a:rPr lang="en-US" i="0">
                            <a:latin typeface="Cambria Math" panose="02040503050406030204" pitchFamily="18" charset="0"/>
                          </a:rPr>
                          <m:t>T</m:t>
                        </m:r>
                      </m:e>
                    </m:rad>
                    <m:r>
                      <a:rPr lang="en-US" i="0">
                        <a:latin typeface="Cambria Math" panose="02040503050406030204" pitchFamily="18" charset="0"/>
                      </a:rPr>
                      <m:t>) </m:t>
                    </m:r>
                  </m:oMath>
                </a14:m>
                <a:r>
                  <a:rPr lang="en-US" dirty="0"/>
                  <a:t> </a:t>
                </a:r>
              </a:p>
              <a:p>
                <a:pPr marL="0" indent="0">
                  <a:buNone/>
                </a:pPr>
                <a:endParaRPr lang="en-US" dirty="0"/>
              </a:p>
              <a:p>
                <a:pPr marL="0" indent="0" algn="just">
                  <a:buNone/>
                </a:pPr>
                <a:endParaRPr lang="en-US" dirty="0">
                  <a:latin typeface="Times New Roman" panose="02020603050405020304" pitchFamily="18" charset="0"/>
                  <a:cs typeface="Times New Roman" panose="02020603050405020304" pitchFamily="18" charset="0"/>
                </a:endParaRPr>
              </a:p>
              <a:p>
                <a:endParaRPr lang="en-US" altLang="x-none" dirty="0">
                  <a:latin typeface="Times New Roman" panose="02020603050405020304" pitchFamily="18" charset="0"/>
                  <a:cs typeface="Times New Roman" panose="02020603050405020304" pitchFamily="18" charset="0"/>
                </a:endParaRPr>
              </a:p>
            </p:txBody>
          </p:sp>
        </mc:Choice>
        <mc:Fallback>
          <p:sp>
            <p:nvSpPr>
              <p:cNvPr id="19459" name="Rectangle 3"/>
              <p:cNvSpPr>
                <a:spLocks noGrp="1" noRot="1" noChangeAspect="1" noMove="1" noResize="1" noEditPoints="1" noAdjustHandles="1" noChangeArrowheads="1" noChangeShapeType="1" noTextEdit="1"/>
              </p:cNvSpPr>
              <p:nvPr>
                <p:ph idx="1"/>
              </p:nvPr>
            </p:nvSpPr>
            <p:spPr>
              <a:xfrm>
                <a:off x="457200" y="1295400"/>
                <a:ext cx="8686800" cy="5715000"/>
              </a:xfrm>
              <a:blipFill>
                <a:blip r:embed="rId3"/>
                <a:stretch>
                  <a:fillRect l="-292"/>
                </a:stretch>
              </a:blipFill>
            </p:spPr>
            <p:txBody>
              <a:bodyPr/>
              <a:lstStyle/>
              <a:p>
                <a:r>
                  <a:rPr lang="en-US">
                    <a:noFill/>
                  </a:rPr>
                  <a:t> </a:t>
                </a:r>
              </a:p>
            </p:txBody>
          </p:sp>
        </mc:Fallback>
      </mc:AlternateContent>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8</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362200"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4384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extLst>
      <p:ext uri="{BB962C8B-B14F-4D97-AF65-F5344CB8AC3E}">
        <p14:creationId xmlns:p14="http://schemas.microsoft.com/office/powerpoint/2010/main" val="2584553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a:xfrm>
            <a:off x="457200" y="0"/>
            <a:ext cx="8229600" cy="990600"/>
          </a:xfrm>
        </p:spPr>
        <p:txBody>
          <a:bodyPr/>
          <a:lstStyle/>
          <a:p>
            <a:pPr eaLnBrk="1" hangingPunct="1"/>
            <a:r>
              <a:rPr lang="en-US" dirty="0">
                <a:latin typeface="Times New Roman" panose="02020603050405020304" pitchFamily="18" charset="0"/>
                <a:cs typeface="Times New Roman" panose="02020603050405020304" pitchFamily="18" charset="0"/>
              </a:rPr>
              <a:t>Monte Carlo simulation</a:t>
            </a:r>
          </a:p>
        </p:txBody>
      </p:sp>
      <mc:AlternateContent xmlns:mc="http://schemas.openxmlformats.org/markup-compatibility/2006" xmlns:a14="http://schemas.microsoft.com/office/drawing/2010/main">
        <mc:Choice Requires="a14">
          <p:sp>
            <p:nvSpPr>
              <p:cNvPr id="19459" name="Rectangle 3"/>
              <p:cNvSpPr>
                <a:spLocks noGrp="1" noChangeArrowheads="1"/>
              </p:cNvSpPr>
              <p:nvPr>
                <p:ph idx="1"/>
              </p:nvPr>
            </p:nvSpPr>
            <p:spPr>
              <a:xfrm>
                <a:off x="457200" y="1295400"/>
                <a:ext cx="8686800" cy="5715000"/>
              </a:xfrm>
            </p:spPr>
            <p:txBody>
              <a:bodyPr/>
              <a:lstStyle/>
              <a:p>
                <a14:m>
                  <m:oMath xmlns:m="http://schemas.openxmlformats.org/officeDocument/2006/math">
                    <m:r>
                      <m:rPr>
                        <m:nor/>
                      </m:rPr>
                      <a:rPr lang="en-US" smtClean="0">
                        <a:latin typeface="Times New Roman" panose="02020603050405020304" pitchFamily="18" charset="0"/>
                        <a:cs typeface="Times New Roman" panose="02020603050405020304" pitchFamily="18" charset="0"/>
                      </a:rPr>
                      <m:t>Monte</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Carlo</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simulation</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is</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a</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commonly</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used</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numerical</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method</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to</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price</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options</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when</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there</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isn</m:t>
                    </m:r>
                    <m:r>
                      <m:rPr>
                        <m:nor/>
                      </m:rPr>
                      <a:rPr lang="en-US" smtClean="0">
                        <a:latin typeface="Times New Roman" panose="02020603050405020304" pitchFamily="18" charset="0"/>
                        <a:cs typeface="Times New Roman" panose="02020603050405020304" pitchFamily="18" charset="0"/>
                      </a:rPr>
                      <m:t>’</m:t>
                    </m:r>
                    <m:r>
                      <m:rPr>
                        <m:nor/>
                      </m:rPr>
                      <a:rPr lang="en-US" smtClean="0">
                        <a:latin typeface="Times New Roman" panose="02020603050405020304" pitchFamily="18" charset="0"/>
                        <a:cs typeface="Times New Roman" panose="02020603050405020304" pitchFamily="18" charset="0"/>
                      </a:rPr>
                      <m:t>t</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any</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closed</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form</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solution</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for</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a</m:t>
                    </m:r>
                    <m:r>
                      <m:rPr>
                        <m:nor/>
                      </m:rPr>
                      <a:rPr lang="en-US" smtClean="0">
                        <a:latin typeface="Times New Roman" panose="02020603050405020304" pitchFamily="18" charset="0"/>
                        <a:cs typeface="Times New Roman" panose="02020603050405020304" pitchFamily="18" charset="0"/>
                      </a:rPr>
                      <m:t> </m:t>
                    </m:r>
                    <m:r>
                      <m:rPr>
                        <m:nor/>
                      </m:rPr>
                      <a:rPr lang="en-US" smtClean="0">
                        <a:latin typeface="Times New Roman" panose="02020603050405020304" pitchFamily="18" charset="0"/>
                        <a:cs typeface="Times New Roman" panose="02020603050405020304" pitchFamily="18" charset="0"/>
                      </a:rPr>
                      <m:t>particular</m:t>
                    </m:r>
                    <m:r>
                      <m:rPr>
                        <m:nor/>
                      </m:rPr>
                      <a:rPr lang="en-US" smtClean="0">
                        <a:latin typeface="Times New Roman" panose="02020603050405020304" pitchFamily="18" charset="0"/>
                        <a:cs typeface="Times New Roman" panose="02020603050405020304" pitchFamily="18" charset="0"/>
                      </a:rPr>
                      <m:t> </m:t>
                    </m:r>
                    <m:r>
                      <m:rPr>
                        <m:sty m:val="p"/>
                      </m:rPr>
                      <a:rPr lang="en-US" b="0" i="0" smtClean="0">
                        <a:latin typeface="Cambria Math" panose="02040503050406030204" pitchFamily="18" charset="0"/>
                      </a:rPr>
                      <m:t>model</m:t>
                    </m:r>
                    <m:r>
                      <a:rPr lang="en-US" b="0" i="0" smtClean="0">
                        <a:latin typeface="Cambria Math" panose="02040503050406030204" pitchFamily="18" charset="0"/>
                      </a:rPr>
                      <m:t>.</m:t>
                    </m:r>
                  </m:oMath>
                </a14:m>
                <a:endParaRPr lang="en-US" b="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 order to estimate the price of any option using Monte Carlo simulations, we have to generate simulations of price of the underlying stock price at maturity using its probability density function.</a:t>
                </a:r>
              </a:p>
              <a:p>
                <a:pPr marL="0" indent="0">
                  <a:buNone/>
                </a:pPr>
                <a:endParaRPr lang="en-US" dirty="0">
                  <a:latin typeface="Times New Roman" panose="02020603050405020304" pitchFamily="18" charset="0"/>
                  <a:cs typeface="Times New Roman" panose="02020603050405020304" pitchFamily="18" charset="0"/>
                </a:endParaRPr>
              </a:p>
              <a:p>
                <a:pPr marL="0" indent="0" algn="just">
                  <a:buNone/>
                </a:pPr>
                <a:endParaRPr lang="en-US" dirty="0">
                  <a:latin typeface="Times New Roman" panose="02020603050405020304" pitchFamily="18" charset="0"/>
                  <a:cs typeface="Times New Roman" panose="02020603050405020304" pitchFamily="18" charset="0"/>
                </a:endParaRPr>
              </a:p>
              <a:p>
                <a:endParaRPr lang="en-US" altLang="x-none" dirty="0">
                  <a:latin typeface="Times New Roman" panose="02020603050405020304" pitchFamily="18" charset="0"/>
                  <a:cs typeface="Times New Roman" panose="02020603050405020304" pitchFamily="18" charset="0"/>
                </a:endParaRPr>
              </a:p>
            </p:txBody>
          </p:sp>
        </mc:Choice>
        <mc:Fallback xmlns="">
          <p:sp>
            <p:nvSpPr>
              <p:cNvPr id="19459" name="Rectangle 3"/>
              <p:cNvSpPr>
                <a:spLocks noGrp="1" noRot="1" noChangeAspect="1" noMove="1" noResize="1" noEditPoints="1" noAdjustHandles="1" noChangeArrowheads="1" noChangeShapeType="1" noTextEdit="1"/>
              </p:cNvSpPr>
              <p:nvPr>
                <p:ph idx="1"/>
              </p:nvPr>
            </p:nvSpPr>
            <p:spPr>
              <a:xfrm>
                <a:off x="457200" y="1295400"/>
                <a:ext cx="8686800" cy="5715000"/>
              </a:xfrm>
              <a:blipFill>
                <a:blip r:embed="rId3"/>
                <a:stretch>
                  <a:fillRect l="-1023" t="-222"/>
                </a:stretch>
              </a:blipFill>
            </p:spPr>
            <p:txBody>
              <a:bodyPr/>
              <a:lstStyle/>
              <a:p>
                <a:r>
                  <a:rPr lang="en-US">
                    <a:noFill/>
                  </a:rPr>
                  <a:t> </a:t>
                </a:r>
              </a:p>
            </p:txBody>
          </p:sp>
        </mc:Fallback>
      </mc:AlternateContent>
      <p:sp>
        <p:nvSpPr>
          <p:cNvPr id="6148" name="Slide Number Placeholder 5"/>
          <p:cNvSpPr>
            <a:spLocks noGrp="1"/>
          </p:cNvSpPr>
          <p:nvPr>
            <p:ph type="sldNum" sz="quarter" idx="1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fld id="{49D6D075-974D-43A4-8D25-0AB55CE3F721}" type="slidenum">
              <a:rPr lang="en-US" smtClean="0">
                <a:solidFill>
                  <a:srgbClr val="486656"/>
                </a:solidFill>
              </a:rPr>
              <a:pPr/>
              <a:t>9</a:t>
            </a:fld>
            <a:endParaRPr lang="en-US">
              <a:solidFill>
                <a:srgbClr val="486656"/>
              </a:solidFill>
            </a:endParaRPr>
          </a:p>
        </p:txBody>
      </p:sp>
      <p:sp>
        <p:nvSpPr>
          <p:cNvPr id="6149" name="Text Box 4"/>
          <p:cNvSpPr txBox="1">
            <a:spLocks noChangeArrowheads="1"/>
          </p:cNvSpPr>
          <p:nvPr/>
        </p:nvSpPr>
        <p:spPr bwMode="auto">
          <a:xfrm>
            <a:off x="2743200" y="3048000"/>
            <a:ext cx="38100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0"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1" name="Rectangle 13"/>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es-ES" sz="2400">
              <a:latin typeface="Times New Roman" pitchFamily="18" charset="0"/>
            </a:endParaRPr>
          </a:p>
        </p:txBody>
      </p:sp>
      <p:sp>
        <p:nvSpPr>
          <p:cNvPr id="6152" name="Text Box 15"/>
          <p:cNvSpPr txBox="1">
            <a:spLocks noChangeArrowheads="1"/>
          </p:cNvSpPr>
          <p:nvPr/>
        </p:nvSpPr>
        <p:spPr bwMode="auto">
          <a:xfrm>
            <a:off x="2362200" y="3048000"/>
            <a:ext cx="2971800" cy="2514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
        <p:nvSpPr>
          <p:cNvPr id="6153" name="Text Box 16"/>
          <p:cNvSpPr txBox="1">
            <a:spLocks noChangeArrowheads="1"/>
          </p:cNvSpPr>
          <p:nvPr/>
        </p:nvSpPr>
        <p:spPr bwMode="auto">
          <a:xfrm>
            <a:off x="2438400" y="3200400"/>
            <a:ext cx="3200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defRPr>
                <a:solidFill>
                  <a:schemeClr val="tx1"/>
                </a:solidFill>
                <a:latin typeface="Tahoma" pitchFamily="34" charset="0"/>
              </a:defRPr>
            </a:lvl1pPr>
            <a:lvl2pPr marL="742950" indent="-285750">
              <a:defRPr>
                <a:solidFill>
                  <a:schemeClr val="tx1"/>
                </a:solidFill>
                <a:latin typeface="Tahoma" pitchFamily="34" charset="0"/>
              </a:defRPr>
            </a:lvl2pPr>
            <a:lvl3pPr marL="1143000" indent="-228600">
              <a:defRPr>
                <a:solidFill>
                  <a:schemeClr val="tx1"/>
                </a:solidFill>
                <a:latin typeface="Tahoma" pitchFamily="34" charset="0"/>
              </a:defRPr>
            </a:lvl3pPr>
            <a:lvl4pPr marL="1600200" indent="-228600">
              <a:defRPr>
                <a:solidFill>
                  <a:schemeClr val="tx1"/>
                </a:solidFill>
                <a:latin typeface="Tahoma" pitchFamily="34" charset="0"/>
              </a:defRPr>
            </a:lvl4pPr>
            <a:lvl5pPr marL="2057400" indent="-228600">
              <a:defRPr>
                <a:solidFill>
                  <a:schemeClr val="tx1"/>
                </a:solidFill>
                <a:latin typeface="Tahoma" pitchFamily="34" charset="0"/>
              </a:defRPr>
            </a:lvl5pPr>
            <a:lvl6pPr marL="2514600" indent="-228600" eaLnBrk="0" fontAlgn="base" hangingPunct="0">
              <a:spcBef>
                <a:spcPct val="0"/>
              </a:spcBef>
              <a:spcAft>
                <a:spcPct val="0"/>
              </a:spcAft>
              <a:defRPr>
                <a:solidFill>
                  <a:schemeClr val="tx1"/>
                </a:solidFill>
                <a:latin typeface="Tahoma" pitchFamily="34" charset="0"/>
              </a:defRPr>
            </a:lvl6pPr>
            <a:lvl7pPr marL="2971800" indent="-228600" eaLnBrk="0" fontAlgn="base" hangingPunct="0">
              <a:spcBef>
                <a:spcPct val="0"/>
              </a:spcBef>
              <a:spcAft>
                <a:spcPct val="0"/>
              </a:spcAft>
              <a:defRPr>
                <a:solidFill>
                  <a:schemeClr val="tx1"/>
                </a:solidFill>
                <a:latin typeface="Tahoma" pitchFamily="34" charset="0"/>
              </a:defRPr>
            </a:lvl7pPr>
            <a:lvl8pPr marL="3429000" indent="-228600" eaLnBrk="0" fontAlgn="base" hangingPunct="0">
              <a:spcBef>
                <a:spcPct val="0"/>
              </a:spcBef>
              <a:spcAft>
                <a:spcPct val="0"/>
              </a:spcAft>
              <a:defRPr>
                <a:solidFill>
                  <a:schemeClr val="tx1"/>
                </a:solidFill>
                <a:latin typeface="Tahoma" pitchFamily="34" charset="0"/>
              </a:defRPr>
            </a:lvl8pPr>
            <a:lvl9pPr marL="3886200" indent="-228600" eaLnBrk="0" fontAlgn="base" hangingPunct="0">
              <a:spcBef>
                <a:spcPct val="0"/>
              </a:spcBef>
              <a:spcAft>
                <a:spcPct val="0"/>
              </a:spcAft>
              <a:defRPr>
                <a:solidFill>
                  <a:schemeClr val="tx1"/>
                </a:solidFill>
                <a:latin typeface="Tahoma" pitchFamily="34" charset="0"/>
              </a:defRPr>
            </a:lvl9pPr>
          </a:lstStyle>
          <a:p>
            <a:pPr>
              <a:spcBef>
                <a:spcPct val="50000"/>
              </a:spcBef>
            </a:pPr>
            <a:endParaRPr lang="es-ES"/>
          </a:p>
        </p:txBody>
      </p:sp>
    </p:spTree>
    <p:extLst>
      <p:ext uri="{BB962C8B-B14F-4D97-AF65-F5344CB8AC3E}">
        <p14:creationId xmlns:p14="http://schemas.microsoft.com/office/powerpoint/2010/main" val="3941553209"/>
      </p:ext>
    </p:extLst>
  </p:cSld>
  <p:clrMapOvr>
    <a:masterClrMapping/>
  </p:clrMapOvr>
</p:sld>
</file>

<file path=ppt/theme/theme1.xml><?xml version="1.0" encoding="utf-8"?>
<a:theme xmlns:a="http://schemas.openxmlformats.org/drawingml/2006/main" name="Belk College Theme">
  <a:themeElements>
    <a:clrScheme name="UNC Charlotte Green">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elk College 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486656"/>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rgbClr val="486656"/>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Belk College Templ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elk College Templ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elk College Templ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elk College Templ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elk College Templ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elk College Templ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elk College Templ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elk College Templ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elk College Templ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elk College Templ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elk College Templ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elk College Templ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Belk College Theme</Template>
  <TotalTime>3098</TotalTime>
  <Words>1417</Words>
  <Application>Microsoft Macintosh PowerPoint</Application>
  <PresentationFormat>On-screen Show (4:3)</PresentationFormat>
  <Paragraphs>228</Paragraphs>
  <Slides>28</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Cambria Math</vt:lpstr>
      <vt:lpstr>Tahoma</vt:lpstr>
      <vt:lpstr>Times New Roman</vt:lpstr>
      <vt:lpstr>Wingdings</vt:lpstr>
      <vt:lpstr>Belk College Theme</vt:lpstr>
      <vt:lpstr>Pricing Barrier Options using  Monte Carlo simulations     May 1, 2018 Mohammed Ameer Khan</vt:lpstr>
      <vt:lpstr>Contents</vt:lpstr>
      <vt:lpstr> Introduction </vt:lpstr>
      <vt:lpstr> Introduction(contd..) </vt:lpstr>
      <vt:lpstr>Introduction(contd..)</vt:lpstr>
      <vt:lpstr>PowerPoint Presentation</vt:lpstr>
      <vt:lpstr> Black- Scholes model </vt:lpstr>
      <vt:lpstr> Black- Scholes model(contd..)</vt:lpstr>
      <vt:lpstr>Monte Carlo simulation</vt:lpstr>
      <vt:lpstr> Monte Carlo simulation(contd..)</vt:lpstr>
      <vt:lpstr>Monte Carlo simulation(contd..)</vt:lpstr>
      <vt:lpstr>Monte Carlo simulations(contd..)</vt:lpstr>
      <vt:lpstr>Antithetic variates</vt:lpstr>
      <vt:lpstr>Control variates</vt:lpstr>
      <vt:lpstr>Control variates(contd..)</vt:lpstr>
      <vt:lpstr>Conditional Monte Carlo</vt:lpstr>
      <vt:lpstr>Importance Sampling</vt:lpstr>
      <vt:lpstr>Importance Sampling</vt:lpstr>
      <vt:lpstr>Importance Sampling(contd..)</vt:lpstr>
      <vt:lpstr>PowerPoint Presentation</vt:lpstr>
      <vt:lpstr>Results</vt:lpstr>
      <vt:lpstr>Simple Monte Carlo</vt:lpstr>
      <vt:lpstr>Antithetic Variates</vt:lpstr>
      <vt:lpstr>Control Variates</vt:lpstr>
      <vt:lpstr>Conditional Monte Carlo</vt:lpstr>
      <vt:lpstr>Combined Conditional MC &amp; Importance Sampling</vt:lpstr>
      <vt:lpstr>PowerPoint Presentation</vt:lpstr>
      <vt:lpstr>Recommendations</vt:lpstr>
    </vt:vector>
  </TitlesOfParts>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Richard</dc:creator>
  <cp:lastModifiedBy>Khan, Mohammed Ameer</cp:lastModifiedBy>
  <cp:revision>429</cp:revision>
  <dcterms:created xsi:type="dcterms:W3CDTF">1601-01-01T00:00:00Z</dcterms:created>
  <dcterms:modified xsi:type="dcterms:W3CDTF">2018-05-02T00:43:13Z</dcterms:modified>
</cp:coreProperties>
</file>

<file path=docProps/thumbnail.jpeg>
</file>